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1">
  <p:sldMasterIdLst>
    <p:sldMasterId id="2147483648" r:id="rId1"/>
  </p:sldMasterIdLst>
  <p:sldIdLst>
    <p:sldId id="258" r:id="rId2"/>
    <p:sldId id="286" r:id="rId3"/>
    <p:sldId id="287" r:id="rId4"/>
    <p:sldId id="288" r:id="rId5"/>
    <p:sldId id="280" r:id="rId6"/>
    <p:sldId id="309" r:id="rId7"/>
    <p:sldId id="279" r:id="rId8"/>
    <p:sldId id="316" r:id="rId9"/>
    <p:sldId id="318" r:id="rId10"/>
    <p:sldId id="319" r:id="rId11"/>
    <p:sldId id="293" r:id="rId12"/>
    <p:sldId id="320" r:id="rId13"/>
    <p:sldId id="305" r:id="rId14"/>
    <p:sldId id="317" r:id="rId15"/>
    <p:sldId id="321" r:id="rId16"/>
    <p:sldId id="322" r:id="rId17"/>
    <p:sldId id="306" r:id="rId18"/>
    <p:sldId id="307" r:id="rId19"/>
    <p:sldId id="256" r:id="rId20"/>
    <p:sldId id="308" r:id="rId21"/>
    <p:sldId id="290" r:id="rId22"/>
    <p:sldId id="291" r:id="rId23"/>
    <p:sldId id="292" r:id="rId24"/>
    <p:sldId id="294" r:id="rId25"/>
    <p:sldId id="295" r:id="rId26"/>
    <p:sldId id="298" r:id="rId27"/>
    <p:sldId id="310" r:id="rId28"/>
    <p:sldId id="300" r:id="rId29"/>
    <p:sldId id="301" r:id="rId30"/>
    <p:sldId id="311" r:id="rId31"/>
    <p:sldId id="302" r:id="rId32"/>
    <p:sldId id="303" r:id="rId33"/>
    <p:sldId id="277" r:id="rId34"/>
    <p:sldId id="313" r:id="rId35"/>
    <p:sldId id="312" r:id="rId36"/>
    <p:sldId id="259" r:id="rId37"/>
    <p:sldId id="314" r:id="rId38"/>
    <p:sldId id="261" r:id="rId39"/>
    <p:sldId id="265" r:id="rId40"/>
    <p:sldId id="262" r:id="rId41"/>
    <p:sldId id="263" r:id="rId42"/>
    <p:sldId id="264" r:id="rId43"/>
    <p:sldId id="267" r:id="rId44"/>
    <p:sldId id="268" r:id="rId45"/>
    <p:sldId id="269" r:id="rId46"/>
    <p:sldId id="270" r:id="rId47"/>
    <p:sldId id="271" r:id="rId48"/>
    <p:sldId id="272" r:id="rId49"/>
    <p:sldId id="273" r:id="rId50"/>
    <p:sldId id="260" r:id="rId51"/>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99"/>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A9D17C3C-C70C-4D4E-8DA7-0BA32D668A46}" type="datetimeFigureOut">
              <a:rPr lang="it-IT" smtClean="0"/>
              <a:pPr/>
              <a:t>30/06/2016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8B6B2BC-5090-4C26-A4F4-A714BDD4B147}"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9D17C3C-C70C-4D4E-8DA7-0BA32D668A46}" type="datetimeFigureOut">
              <a:rPr lang="it-IT" smtClean="0"/>
              <a:pPr/>
              <a:t>30/06/2016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8B6B2BC-5090-4C26-A4F4-A714BDD4B147}"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9D17C3C-C70C-4D4E-8DA7-0BA32D668A46}" type="datetimeFigureOut">
              <a:rPr lang="it-IT" smtClean="0"/>
              <a:pPr/>
              <a:t>30/06/2016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8B6B2BC-5090-4C26-A4F4-A714BDD4B147}"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9D17C3C-C70C-4D4E-8DA7-0BA32D668A46}" type="datetimeFigureOut">
              <a:rPr lang="it-IT" smtClean="0"/>
              <a:pPr/>
              <a:t>30/06/2016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8B6B2BC-5090-4C26-A4F4-A714BDD4B147}"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A9D17C3C-C70C-4D4E-8DA7-0BA32D668A46}" type="datetimeFigureOut">
              <a:rPr lang="it-IT" smtClean="0"/>
              <a:pPr/>
              <a:t>30/06/2016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8B6B2BC-5090-4C26-A4F4-A714BDD4B147}"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A9D17C3C-C70C-4D4E-8DA7-0BA32D668A46}" type="datetimeFigureOut">
              <a:rPr lang="it-IT" smtClean="0"/>
              <a:pPr/>
              <a:t>30/06/2016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8B6B2BC-5090-4C26-A4F4-A714BDD4B147}"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A9D17C3C-C70C-4D4E-8DA7-0BA32D668A46}" type="datetimeFigureOut">
              <a:rPr lang="it-IT" smtClean="0"/>
              <a:pPr/>
              <a:t>30/06/2016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C8B6B2BC-5090-4C26-A4F4-A714BDD4B147}"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A9D17C3C-C70C-4D4E-8DA7-0BA32D668A46}" type="datetimeFigureOut">
              <a:rPr lang="it-IT" smtClean="0"/>
              <a:pPr/>
              <a:t>30/06/2016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C8B6B2BC-5090-4C26-A4F4-A714BDD4B147}"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9D17C3C-C70C-4D4E-8DA7-0BA32D668A46}" type="datetimeFigureOut">
              <a:rPr lang="it-IT" smtClean="0"/>
              <a:pPr/>
              <a:t>30/06/2016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C8B6B2BC-5090-4C26-A4F4-A714BDD4B147}"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9D17C3C-C70C-4D4E-8DA7-0BA32D668A46}" type="datetimeFigureOut">
              <a:rPr lang="it-IT" smtClean="0"/>
              <a:pPr/>
              <a:t>30/06/2016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8B6B2BC-5090-4C26-A4F4-A714BDD4B147}"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9D17C3C-C70C-4D4E-8DA7-0BA32D668A46}" type="datetimeFigureOut">
              <a:rPr lang="it-IT" smtClean="0"/>
              <a:pPr/>
              <a:t>30/06/2016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8B6B2BC-5090-4C26-A4F4-A714BDD4B147}"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screen"/>
          <a:srcRect/>
          <a:tile tx="0" ty="0" sx="100000" sy="100000" flip="none" algn="tl"/>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D17C3C-C70C-4D4E-8DA7-0BA32D668A46}" type="datetimeFigureOut">
              <a:rPr lang="it-IT" smtClean="0"/>
              <a:pPr/>
              <a:t>30/06/2016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B6B2BC-5090-4C26-A4F4-A714BDD4B147}"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hyperlink" Target="http://www.edscuola.it/archivio/ped/autonomia/regautsch.pdf" TargetMode="Externa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tella a 7 punte 15"/>
          <p:cNvSpPr/>
          <p:nvPr/>
        </p:nvSpPr>
        <p:spPr>
          <a:xfrm>
            <a:off x="0" y="4581128"/>
            <a:ext cx="4608512" cy="1916832"/>
          </a:xfrm>
          <a:prstGeom prst="star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it-IT"/>
          </a:p>
        </p:txBody>
      </p:sp>
      <p:sp>
        <p:nvSpPr>
          <p:cNvPr id="14" name="Stella a 7 punte 13"/>
          <p:cNvSpPr/>
          <p:nvPr/>
        </p:nvSpPr>
        <p:spPr>
          <a:xfrm>
            <a:off x="4716016" y="2564904"/>
            <a:ext cx="4104456" cy="2736304"/>
          </a:xfrm>
          <a:prstGeom prst="star7">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it-IT"/>
          </a:p>
        </p:txBody>
      </p:sp>
      <p:sp>
        <p:nvSpPr>
          <p:cNvPr id="13" name="Stella a 7 punte 12"/>
          <p:cNvSpPr/>
          <p:nvPr/>
        </p:nvSpPr>
        <p:spPr>
          <a:xfrm>
            <a:off x="179512" y="2204864"/>
            <a:ext cx="2952328" cy="2232248"/>
          </a:xfrm>
          <a:prstGeom prst="star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it-IT"/>
          </a:p>
        </p:txBody>
      </p:sp>
      <p:sp>
        <p:nvSpPr>
          <p:cNvPr id="3" name="Rettangolo 2"/>
          <p:cNvSpPr/>
          <p:nvPr/>
        </p:nvSpPr>
        <p:spPr>
          <a:xfrm>
            <a:off x="251520" y="404664"/>
            <a:ext cx="8676456" cy="1384995"/>
          </a:xfrm>
          <a:prstGeom prst="rect">
            <a:avLst/>
          </a:prstGeom>
          <a:noFill/>
        </p:spPr>
        <p:txBody>
          <a:bodyPr wrap="squar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2800" b="1" i="0" u="none" strike="noStrike" cap="all" spc="0"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ea typeface="Times New Roman" pitchFamily="18" charset="0"/>
                <a:cs typeface="Times New Roman" pitchFamily="18" charset="0"/>
              </a:rPr>
              <a:t>Indicazioni nazionali per il curricolo</a:t>
            </a:r>
            <a:endParaRPr kumimoji="0" lang="it-IT" sz="2800" b="1" i="0" u="none" strike="noStrike" cap="all" spc="0"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sz="2800" b="1" i="0" u="none" strike="noStrike" cap="all" spc="0"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ea typeface="Times New Roman" pitchFamily="18" charset="0"/>
                <a:cs typeface="Times New Roman" pitchFamily="18" charset="0"/>
              </a:rPr>
              <a:t>della scuola dell’infanzia e del primo ciclo d’istruzione</a:t>
            </a:r>
            <a:endParaRPr lang="it-IT" sz="28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8434" name="Rectangle 2"/>
          <p:cNvSpPr>
            <a:spLocks noChangeArrowheads="1"/>
          </p:cNvSpPr>
          <p:nvPr/>
        </p:nvSpPr>
        <p:spPr bwMode="auto">
          <a:xfrm>
            <a:off x="2483768" y="1844824"/>
            <a:ext cx="4427984"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4000" b="1" i="0" u="none" strike="noStrike" cap="none" normalizeH="0" baseline="0" dirty="0" smtClean="0">
                <a:ln>
                  <a:noFill/>
                </a:ln>
                <a:solidFill>
                  <a:schemeClr val="tx1"/>
                </a:solidFill>
                <a:effectLst>
                  <a:outerShdw blurRad="38100" dist="38100" dir="2700000" algn="tl">
                    <a:srgbClr val="000000">
                      <a:alpha val="43137"/>
                    </a:srgbClr>
                  </a:outerShdw>
                </a:effectLst>
                <a:ea typeface="Times New Roman" pitchFamily="18" charset="0"/>
                <a:cs typeface="Times New Roman" pitchFamily="18" charset="0"/>
              </a:rPr>
              <a:t>Settembre 2012</a:t>
            </a:r>
            <a:endParaRPr kumimoji="0" lang="it-IT" sz="4000" b="1" i="0" u="none" strike="noStrike" cap="none" normalizeH="0" baseline="0" dirty="0" smtClean="0">
              <a:ln>
                <a:noFill/>
              </a:ln>
              <a:solidFill>
                <a:schemeClr val="tx1"/>
              </a:solidFill>
              <a:effectLst>
                <a:outerShdw blurRad="38100" dist="38100" dir="2700000" algn="tl">
                  <a:srgbClr val="000000">
                    <a:alpha val="43137"/>
                  </a:srgbClr>
                </a:outerShdw>
              </a:effectLst>
              <a:cs typeface="Arial" pitchFamily="34" charset="0"/>
            </a:endParaRPr>
          </a:p>
        </p:txBody>
      </p:sp>
      <p:sp>
        <p:nvSpPr>
          <p:cNvPr id="4" name="Rettangolo 3"/>
          <p:cNvSpPr/>
          <p:nvPr/>
        </p:nvSpPr>
        <p:spPr>
          <a:xfrm>
            <a:off x="539552" y="2636912"/>
            <a:ext cx="2337428" cy="1569660"/>
          </a:xfrm>
          <a:prstGeom prst="rect">
            <a:avLst/>
          </a:prstGeom>
          <a:noFill/>
        </p:spPr>
        <p:txBody>
          <a:bodyPr wrap="square" lIns="91440" tIns="45720" rIns="91440" bIns="45720">
            <a:spAutoFit/>
          </a:bodyPr>
          <a:lstStyle/>
          <a:p>
            <a:pPr algn="ctr"/>
            <a:r>
              <a:rPr lang="it-IT" sz="3200" b="1" cap="none" spc="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Complessità della realtà sociale</a:t>
            </a:r>
            <a:endParaRPr lang="it-IT" sz="3200" b="1" cap="none" spc="0"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cxnSp>
        <p:nvCxnSpPr>
          <p:cNvPr id="6" name="Connettore 2 5"/>
          <p:cNvCxnSpPr/>
          <p:nvPr/>
        </p:nvCxnSpPr>
        <p:spPr>
          <a:xfrm>
            <a:off x="3059832" y="3212976"/>
            <a:ext cx="1800200" cy="28803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7" name="Rettangolo 6"/>
          <p:cNvSpPr/>
          <p:nvPr/>
        </p:nvSpPr>
        <p:spPr>
          <a:xfrm>
            <a:off x="5292080" y="3068960"/>
            <a:ext cx="2808312" cy="1569660"/>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it-IT" sz="3200" b="1" cap="none" spc="0" dirty="0" smtClean="0">
                <a:ln/>
                <a:solidFill>
                  <a:schemeClr val="accent1">
                    <a:lumMod val="75000"/>
                  </a:schemeClr>
                </a:solidFill>
                <a:effectLst/>
              </a:rPr>
              <a:t>Complessità degli apprendimenti</a:t>
            </a:r>
            <a:endParaRPr lang="it-IT" sz="3200" b="1" cap="none" spc="0" dirty="0">
              <a:ln/>
              <a:solidFill>
                <a:schemeClr val="accent1">
                  <a:lumMod val="75000"/>
                </a:schemeClr>
              </a:solidFill>
              <a:effectLst/>
            </a:endParaRPr>
          </a:p>
        </p:txBody>
      </p:sp>
      <p:cxnSp>
        <p:nvCxnSpPr>
          <p:cNvPr id="9" name="Connettore 2 8"/>
          <p:cNvCxnSpPr/>
          <p:nvPr/>
        </p:nvCxnSpPr>
        <p:spPr>
          <a:xfrm flipH="1">
            <a:off x="4211960" y="4941168"/>
            <a:ext cx="1368152" cy="576064"/>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0" name="Rettangolo 9"/>
          <p:cNvSpPr/>
          <p:nvPr/>
        </p:nvSpPr>
        <p:spPr>
          <a:xfrm>
            <a:off x="539552" y="5013176"/>
            <a:ext cx="3537854" cy="1077218"/>
          </a:xfrm>
          <a:prstGeom prst="rect">
            <a:avLst/>
          </a:prstGeom>
          <a:noFill/>
        </p:spPr>
        <p:txBody>
          <a:bodyPr wrap="square" lIns="91440" tIns="45720" rIns="91440" bIns="45720">
            <a:spAutoFit/>
          </a:bodyPr>
          <a:lstStyle/>
          <a:p>
            <a:pPr algn="ctr"/>
            <a:r>
              <a:rPr lang="it-IT" sz="3200" b="1" cap="none" spc="0" dirty="0" smtClean="0">
                <a:ln w="19050">
                  <a:solidFill>
                    <a:schemeClr val="tx2">
                      <a:tint val="1000"/>
                    </a:schemeClr>
                  </a:solidFill>
                  <a:prstDash val="solid"/>
                </a:ln>
                <a:solidFill>
                  <a:srgbClr val="00B050"/>
                </a:solidFill>
                <a:effectLst>
                  <a:outerShdw blurRad="50000" dist="50800" dir="7500000" algn="tl">
                    <a:srgbClr val="000000">
                      <a:shade val="5000"/>
                      <a:alpha val="35000"/>
                    </a:srgbClr>
                  </a:outerShdw>
                </a:effectLst>
              </a:rPr>
              <a:t>Sviluppo armonico della persona</a:t>
            </a:r>
            <a:endParaRPr lang="it-IT" sz="3200" b="1" cap="none" spc="0" dirty="0">
              <a:ln w="19050">
                <a:solidFill>
                  <a:schemeClr val="tx2">
                    <a:tint val="1000"/>
                  </a:schemeClr>
                </a:solidFill>
                <a:prstDash val="solid"/>
              </a:ln>
              <a:solidFill>
                <a:srgbClr val="00B050"/>
              </a:solidFill>
              <a:effectLst>
                <a:outerShdw blurRad="50000" dist="50800" dir="7500000" algn="tl">
                  <a:srgbClr val="000000">
                    <a:shade val="5000"/>
                    <a:alpha val="35000"/>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6070454" y="6327602"/>
            <a:ext cx="3084843" cy="530398"/>
          </a:xfrm>
          <a:prstGeom prst="rect">
            <a:avLst/>
          </a:prstGeom>
        </p:spPr>
      </p:pic>
      <p:sp>
        <p:nvSpPr>
          <p:cNvPr id="3" name="CasellaDiTesto 2"/>
          <p:cNvSpPr txBox="1"/>
          <p:nvPr/>
        </p:nvSpPr>
        <p:spPr>
          <a:xfrm>
            <a:off x="683568" y="1268760"/>
            <a:ext cx="7704856" cy="3724096"/>
          </a:xfrm>
          <a:prstGeom prst="rect">
            <a:avLst/>
          </a:prstGeom>
          <a:noFill/>
        </p:spPr>
        <p:txBody>
          <a:bodyPr wrap="square" rtlCol="0">
            <a:spAutoFit/>
          </a:bodyPr>
          <a:lstStyle/>
          <a:p>
            <a:pPr algn="just"/>
            <a:r>
              <a:rPr lang="it-IT" sz="2400" dirty="0" smtClean="0"/>
              <a:t>Tra i tanti aspetti innovativi proposti dalle INDICAZIONI PER IL CURRICOLO (CM n.22 26 agosto 2012) l’unico ad avere il carattere di assoluta novità è senza dubbio la presenza dei</a:t>
            </a:r>
          </a:p>
          <a:p>
            <a:pPr algn="just"/>
            <a:endParaRPr lang="it-IT" dirty="0"/>
          </a:p>
          <a:p>
            <a:pPr algn="ctr"/>
            <a:r>
              <a:rPr lang="it-IT" sz="3200" b="1" dirty="0" smtClean="0">
                <a:solidFill>
                  <a:srgbClr val="00B050"/>
                </a:solidFill>
                <a:effectLst>
                  <a:outerShdw blurRad="38100" dist="38100" dir="2700000" algn="tl">
                    <a:srgbClr val="000000">
                      <a:alpha val="43137"/>
                    </a:srgbClr>
                  </a:outerShdw>
                </a:effectLst>
              </a:rPr>
              <a:t>Traguardi di sviluppo delle competenze</a:t>
            </a:r>
          </a:p>
          <a:p>
            <a:pPr algn="just"/>
            <a:endParaRPr lang="it-IT" dirty="0"/>
          </a:p>
          <a:p>
            <a:pPr algn="just"/>
            <a:r>
              <a:rPr lang="it-IT" dirty="0" smtClean="0"/>
              <a:t> </a:t>
            </a:r>
            <a:r>
              <a:rPr lang="it-IT" sz="2400" dirty="0" smtClean="0"/>
              <a:t>assenti nei tradizionali «programmi» precedenti. </a:t>
            </a:r>
            <a:r>
              <a:rPr lang="it-IT" sz="2400" dirty="0"/>
              <a:t>Essi secondo </a:t>
            </a:r>
            <a:r>
              <a:rPr lang="it-IT" sz="2400" dirty="0" smtClean="0"/>
              <a:t>il testo ministeriale, sono «riferimenti ineludibili per l’azione didattica, rappresentano i criteri per la valutazione delle competenze e sono prescrittivi.</a:t>
            </a:r>
            <a:endParaRPr lang="it-IT" sz="2400" dirty="0"/>
          </a:p>
        </p:txBody>
      </p:sp>
    </p:spTree>
    <p:extLst>
      <p:ext uri="{BB962C8B-B14F-4D97-AF65-F5344CB8AC3E}">
        <p14:creationId xmlns:p14="http://schemas.microsoft.com/office/powerpoint/2010/main" val="33139239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1"/>
          <p:cNvSpPr>
            <a:spLocks noChangeArrowheads="1"/>
          </p:cNvSpPr>
          <p:nvPr/>
        </p:nvSpPr>
        <p:spPr bwMode="auto">
          <a:xfrm>
            <a:off x="467544" y="703149"/>
            <a:ext cx="8208912" cy="4909036"/>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it-IT" sz="2800" b="1" i="0" u="none" strike="noStrike" cap="none" normalizeH="0" baseline="0" dirty="0" smtClean="0" bmk="_Toc338779286">
                <a:ln>
                  <a:noFill/>
                </a:ln>
                <a:solidFill>
                  <a:schemeClr val="tx2">
                    <a:lumMod val="60000"/>
                    <a:lumOff val="40000"/>
                  </a:schemeClr>
                </a:solidFill>
                <a:effectLst>
                  <a:outerShdw blurRad="38100" dist="38100" dir="2700000" algn="tl">
                    <a:srgbClr val="000000">
                      <a:alpha val="43137"/>
                    </a:srgbClr>
                  </a:outerShdw>
                </a:effectLst>
                <a:ea typeface="Times New Roman" pitchFamily="18" charset="0"/>
                <a:cs typeface="Arial" pitchFamily="34" charset="0"/>
              </a:rPr>
              <a:t>Traguardi per lo sviluppo delle competenze</a:t>
            </a:r>
          </a:p>
          <a:p>
            <a:pPr marR="0" lvl="0" algn="just" defTabSz="914400" rtl="0" eaLnBrk="1" fontAlgn="base" latinLnBrk="0" hangingPunct="1">
              <a:lnSpc>
                <a:spcPct val="100000"/>
              </a:lnSpc>
              <a:spcBef>
                <a:spcPct val="0"/>
              </a:spcBef>
              <a:spcAft>
                <a:spcPct val="0"/>
              </a:spcAft>
              <a:buClrTx/>
              <a:buSzTx/>
              <a:buFontTx/>
              <a:buNone/>
              <a:tabLst/>
            </a:pPr>
            <a:endParaRPr kumimoji="0" lang="it-IT" sz="2800" b="1" i="0" u="none" strike="noStrike" cap="none" normalizeH="0" baseline="0" dirty="0" smtClean="0">
              <a:ln>
                <a:noFill/>
              </a:ln>
              <a:solidFill>
                <a:schemeClr val="tx2">
                  <a:lumMod val="60000"/>
                  <a:lumOff val="40000"/>
                </a:schemeClr>
              </a:solidFill>
              <a:effectLst>
                <a:outerShdw blurRad="38100" dist="38100" dir="2700000" algn="tl">
                  <a:srgbClr val="000000">
                    <a:alpha val="43137"/>
                  </a:srgbClr>
                </a:outerShdw>
              </a:effectLst>
              <a:ea typeface="Times New Roman" pitchFamily="18" charset="0"/>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2000" b="1" i="0" u="none" strike="noStrike" cap="none" normalizeH="0" baseline="0" dirty="0" smtClean="0">
                <a:ln>
                  <a:noFill/>
                </a:ln>
                <a:solidFill>
                  <a:srgbClr val="00B050"/>
                </a:solidFill>
                <a:effectLst>
                  <a:outerShdw blurRad="38100" dist="38100" dir="2700000" algn="tl">
                    <a:srgbClr val="000000">
                      <a:alpha val="43137"/>
                    </a:srgbClr>
                  </a:outerShdw>
                </a:effectLst>
                <a:ea typeface="Times New Roman" pitchFamily="18" charset="0"/>
                <a:cs typeface="Times New Roman" pitchFamily="18" charset="0"/>
              </a:rPr>
              <a:t>Al termine della scuola </a:t>
            </a:r>
            <a:r>
              <a:rPr kumimoji="0" lang="it-IT" sz="2000" b="0" i="0" strike="noStrike" cap="none" normalizeH="0" baseline="0" dirty="0" smtClean="0">
                <a:ln>
                  <a:noFill/>
                </a:ln>
                <a:solidFill>
                  <a:schemeClr val="tx1"/>
                </a:solidFill>
                <a:effectLst/>
                <a:ea typeface="Times New Roman" pitchFamily="18" charset="0"/>
                <a:cs typeface="Times New Roman" pitchFamily="18" charset="0"/>
              </a:rPr>
              <a:t>dell’infanzia, della scuola primaria e della </a:t>
            </a:r>
            <a:r>
              <a:rPr kumimoji="0" lang="it-IT" sz="2000" b="0" i="0" u="none" strike="noStrike" cap="none" normalizeH="0" baseline="0" dirty="0" smtClean="0">
                <a:ln>
                  <a:noFill/>
                </a:ln>
                <a:solidFill>
                  <a:schemeClr val="tx1"/>
                </a:solidFill>
                <a:effectLst/>
                <a:ea typeface="Times New Roman" pitchFamily="18" charset="0"/>
                <a:cs typeface="Times New Roman" pitchFamily="18" charset="0"/>
              </a:rPr>
              <a:t>scuola secondaria di primo grado, </a:t>
            </a:r>
            <a:r>
              <a:rPr kumimoji="0" lang="it-IT" sz="2000" b="1" i="0" u="none" strike="noStrike" cap="none" normalizeH="0" baseline="0" dirty="0" smtClean="0">
                <a:ln>
                  <a:noFill/>
                </a:ln>
                <a:solidFill>
                  <a:srgbClr val="00B050"/>
                </a:solidFill>
                <a:effectLst>
                  <a:outerShdw blurRad="38100" dist="38100" dir="2700000" algn="tl">
                    <a:srgbClr val="000000">
                      <a:alpha val="43137"/>
                    </a:srgbClr>
                  </a:outerShdw>
                </a:effectLst>
                <a:ea typeface="Times New Roman" pitchFamily="18" charset="0"/>
                <a:cs typeface="Times New Roman" pitchFamily="18" charset="0"/>
              </a:rPr>
              <a:t>vengono fissati i traguardi per lo sviluppo delle competenze </a:t>
            </a:r>
            <a:r>
              <a:rPr kumimoji="0" lang="it-IT" sz="2000" b="0" i="0" u="none" strike="noStrike" cap="none" normalizeH="0" baseline="0" dirty="0" smtClean="0">
                <a:ln>
                  <a:noFill/>
                </a:ln>
                <a:solidFill>
                  <a:schemeClr val="tx1"/>
                </a:solidFill>
                <a:effectLst/>
                <a:ea typeface="Times New Roman" pitchFamily="18" charset="0"/>
                <a:cs typeface="Times New Roman" pitchFamily="18" charset="0"/>
              </a:rPr>
              <a:t>relativi ai campi di esperienza ed alle discipline. </a:t>
            </a:r>
            <a:endParaRPr kumimoji="0" lang="it-IT" sz="2000" b="0" i="0" u="none" strike="noStrike" cap="none" normalizeH="0" baseline="0" dirty="0" smtClean="0">
              <a:ln>
                <a:noFill/>
              </a:ln>
              <a:solidFill>
                <a:schemeClr val="tx1"/>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chemeClr val="tx1"/>
                </a:solidFill>
                <a:effectLst/>
                <a:ea typeface="Times New Roman" pitchFamily="18" charset="0"/>
                <a:cs typeface="Times New Roman" pitchFamily="18" charset="0"/>
              </a:rPr>
              <a:t>Essi rappresentano dei riferimenti ineludibili per gli insegnanti, indicano piste culturali e didattiche da percorrere e aiutano a finalizzare l’azione educativa allo sviluppo integrale dell’allievo. </a:t>
            </a:r>
            <a:endParaRPr kumimoji="0" lang="it-IT" sz="2000" b="0" i="0" u="none" strike="noStrike" cap="none" normalizeH="0" baseline="0" dirty="0" smtClean="0">
              <a:ln>
                <a:noFill/>
              </a:ln>
              <a:solidFill>
                <a:schemeClr val="tx1"/>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chemeClr val="tx1"/>
                </a:solidFill>
                <a:effectLst/>
                <a:ea typeface="Times New Roman" pitchFamily="18" charset="0"/>
                <a:cs typeface="Times New Roman" pitchFamily="18" charset="0"/>
              </a:rPr>
              <a:t> </a:t>
            </a:r>
            <a:r>
              <a:rPr kumimoji="0" lang="it-IT" sz="2000" b="1" i="0" u="none" strike="noStrike" cap="none" normalizeH="0" baseline="0" dirty="0" smtClean="0">
                <a:ln>
                  <a:noFill/>
                </a:ln>
                <a:solidFill>
                  <a:schemeClr val="tx1"/>
                </a:solidFill>
                <a:effectLst/>
                <a:ea typeface="Times New Roman" pitchFamily="18" charset="0"/>
                <a:cs typeface="Times New Roman" pitchFamily="18" charset="0"/>
              </a:rPr>
              <a:t>Nella scuola del primo ciclo i </a:t>
            </a:r>
            <a:r>
              <a:rPr kumimoji="0" lang="it-IT" sz="2000" b="1" i="0" u="sng" strike="noStrike" cap="none" normalizeH="0" baseline="0" dirty="0" smtClean="0">
                <a:ln>
                  <a:noFill/>
                </a:ln>
                <a:solidFill>
                  <a:srgbClr val="00B050"/>
                </a:solidFill>
                <a:effectLst>
                  <a:outerShdw blurRad="38100" dist="38100" dir="2700000" algn="tl">
                    <a:srgbClr val="000000">
                      <a:alpha val="43137"/>
                    </a:srgbClr>
                  </a:outerShdw>
                </a:effectLst>
                <a:ea typeface="Times New Roman" pitchFamily="18" charset="0"/>
                <a:cs typeface="Times New Roman" pitchFamily="18" charset="0"/>
              </a:rPr>
              <a:t>traguardi costituiscono criteri per la valutazione delle competenze attese e, nella loro scansione temporale, sono prescrittivi</a:t>
            </a:r>
            <a:r>
              <a:rPr kumimoji="0" lang="it-IT" sz="2000" b="1" i="0" u="none" strike="noStrike" cap="none" normalizeH="0" baseline="0" dirty="0" smtClean="0">
                <a:ln>
                  <a:noFill/>
                </a:ln>
                <a:solidFill>
                  <a:srgbClr val="00B050"/>
                </a:solidFill>
                <a:effectLst>
                  <a:outerShdw blurRad="38100" dist="38100" dir="2700000" algn="tl">
                    <a:srgbClr val="000000">
                      <a:alpha val="43137"/>
                    </a:srgbClr>
                  </a:outerShdw>
                </a:effectLst>
                <a:ea typeface="Times New Roman" pitchFamily="18" charset="0"/>
                <a:cs typeface="Times New Roman" pitchFamily="18" charset="0"/>
              </a:rPr>
              <a:t>, </a:t>
            </a:r>
            <a:r>
              <a:rPr kumimoji="0" lang="it-IT" sz="2000" b="1" i="0" u="none" strike="noStrike" cap="none" normalizeH="0" baseline="0" dirty="0" smtClean="0">
                <a:ln>
                  <a:noFill/>
                </a:ln>
                <a:solidFill>
                  <a:schemeClr val="tx1"/>
                </a:solidFill>
                <a:effectLst/>
                <a:ea typeface="Times New Roman" pitchFamily="18" charset="0"/>
                <a:cs typeface="Times New Roman" pitchFamily="18" charset="0"/>
              </a:rPr>
              <a:t>impegnando così le istituzione scolastiche affinché ogni alunno possa conseguirli, a garanzia dell’unità del sistema nazionale e della qualità del servizio. Le scuole hanno la libertà e la responsabilità di organizzarsi e di scegliere l’itinerario più opportuno per consentire agli studenti il miglior conseguimento dei risultati. </a:t>
            </a:r>
            <a:r>
              <a:rPr kumimoji="0" lang="it-IT" sz="2000" b="1" i="0" u="none" strike="noStrike" cap="none" normalizeH="0" baseline="0" dirty="0" smtClean="0">
                <a:ln>
                  <a:noFill/>
                </a:ln>
                <a:solidFill>
                  <a:schemeClr val="accent2">
                    <a:lumMod val="75000"/>
                  </a:schemeClr>
                </a:solidFill>
                <a:effectLst/>
                <a:ea typeface="Times New Roman" pitchFamily="18" charset="0"/>
                <a:cs typeface="Times New Roman" pitchFamily="18" charset="0"/>
              </a:rPr>
              <a:t>(N.B. DIRITTO ALLO STUDIO)</a:t>
            </a:r>
            <a:endParaRPr kumimoji="0" lang="it-IT" sz="2000" b="0" i="0" u="none" strike="noStrike" cap="none" normalizeH="0" baseline="0" dirty="0" smtClean="0">
              <a:ln>
                <a:noFill/>
              </a:ln>
              <a:solidFill>
                <a:schemeClr val="accent2">
                  <a:lumMod val="75000"/>
                </a:schemeClr>
              </a:solidFill>
              <a:effectLst/>
              <a:cs typeface="Arial" pitchFamily="34" charset="0"/>
            </a:endParaRPr>
          </a:p>
        </p:txBody>
      </p:sp>
      <p:sp>
        <p:nvSpPr>
          <p:cNvPr id="3" name="CasellaDiTesto 2"/>
          <p:cNvSpPr txBox="1"/>
          <p:nvPr/>
        </p:nvSpPr>
        <p:spPr>
          <a:xfrm>
            <a:off x="4370577" y="6488668"/>
            <a:ext cx="4355359" cy="338554"/>
          </a:xfrm>
          <a:prstGeom prst="rect">
            <a:avLst/>
          </a:prstGeom>
          <a:noFill/>
        </p:spPr>
        <p:txBody>
          <a:bodyPr wrap="none" rtlCol="0">
            <a:spAutoFit/>
          </a:bodyPr>
          <a:lstStyle/>
          <a:p>
            <a:r>
              <a:rPr lang="it-IT" sz="1600" b="1" i="1" dirty="0" smtClean="0">
                <a:solidFill>
                  <a:schemeClr val="accent4">
                    <a:lumMod val="75000"/>
                  </a:schemeClr>
                </a:solidFill>
                <a:effectLst>
                  <a:outerShdw blurRad="38100" dist="38100" dir="2700000" algn="tl">
                    <a:srgbClr val="000000">
                      <a:alpha val="43137"/>
                    </a:srgbClr>
                  </a:outerShdw>
                </a:effectLst>
              </a:rPr>
              <a:t>Dalle “Indicazioni Nazionali per il Curricolo” 2012</a:t>
            </a:r>
            <a:endParaRPr lang="it-IT" sz="1600" b="1" i="1" dirty="0">
              <a:solidFill>
                <a:schemeClr val="accent4">
                  <a:lumMod val="75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6059157" y="6363269"/>
            <a:ext cx="3084843" cy="530398"/>
          </a:xfrm>
          <a:prstGeom prst="rect">
            <a:avLst/>
          </a:prstGeom>
        </p:spPr>
      </p:pic>
      <p:sp>
        <p:nvSpPr>
          <p:cNvPr id="3" name="CasellaDiTesto 2"/>
          <p:cNvSpPr txBox="1"/>
          <p:nvPr/>
        </p:nvSpPr>
        <p:spPr>
          <a:xfrm>
            <a:off x="683568" y="620688"/>
            <a:ext cx="8136904" cy="1200329"/>
          </a:xfrm>
          <a:prstGeom prst="rect">
            <a:avLst/>
          </a:prstGeom>
          <a:noFill/>
        </p:spPr>
        <p:txBody>
          <a:bodyPr wrap="square" rtlCol="0">
            <a:spAutoFit/>
          </a:bodyPr>
          <a:lstStyle/>
          <a:p>
            <a:pPr algn="just"/>
            <a:r>
              <a:rPr lang="it-IT" sz="2400" dirty="0" smtClean="0"/>
              <a:t>Se i traguardi sono criteri ineludibili per l’azione didattica, significa che </a:t>
            </a:r>
            <a:r>
              <a:rPr lang="it-IT" sz="2400" b="1" dirty="0" smtClean="0">
                <a:solidFill>
                  <a:srgbClr val="00B050"/>
                </a:solidFill>
                <a:effectLst>
                  <a:outerShdw blurRad="38100" dist="38100" dir="2700000" algn="tl">
                    <a:srgbClr val="000000">
                      <a:alpha val="43137"/>
                    </a:srgbClr>
                  </a:outerShdw>
                </a:effectLst>
              </a:rPr>
              <a:t>OGNI INSEGNANTE</a:t>
            </a:r>
            <a:r>
              <a:rPr lang="it-IT" sz="2400" dirty="0" smtClean="0"/>
              <a:t>, nel suo fare scuola quotidiano, </a:t>
            </a:r>
            <a:r>
              <a:rPr lang="it-IT" sz="2400" b="1" dirty="0" smtClean="0">
                <a:solidFill>
                  <a:srgbClr val="00B050"/>
                </a:solidFill>
                <a:effectLst>
                  <a:outerShdw blurRad="38100" dist="38100" dir="2700000" algn="tl">
                    <a:srgbClr val="000000">
                      <a:alpha val="43137"/>
                    </a:srgbClr>
                  </a:outerShdw>
                </a:effectLst>
              </a:rPr>
              <a:t>NON PUO</a:t>
            </a:r>
            <a:r>
              <a:rPr lang="it-IT" sz="2400" b="1" smtClean="0">
                <a:solidFill>
                  <a:srgbClr val="00B050"/>
                </a:solidFill>
                <a:effectLst>
                  <a:outerShdw blurRad="38100" dist="38100" dir="2700000" algn="tl">
                    <a:srgbClr val="000000">
                      <a:alpha val="43137"/>
                    </a:srgbClr>
                  </a:outerShdw>
                </a:effectLst>
              </a:rPr>
              <a:t>’ IGNORARLI.</a:t>
            </a:r>
            <a:endParaRPr lang="it-IT" sz="2400" b="1" dirty="0">
              <a:solidFill>
                <a:srgbClr val="00B050"/>
              </a:solidFill>
              <a:effectLst>
                <a:outerShdw blurRad="38100" dist="38100" dir="2700000" algn="tl">
                  <a:srgbClr val="000000">
                    <a:alpha val="43137"/>
                  </a:srgbClr>
                </a:outerShdw>
              </a:effectLst>
            </a:endParaRPr>
          </a:p>
        </p:txBody>
      </p:sp>
      <p:sp>
        <p:nvSpPr>
          <p:cNvPr id="4" name="Rettangolo 3"/>
          <p:cNvSpPr/>
          <p:nvPr/>
        </p:nvSpPr>
        <p:spPr>
          <a:xfrm>
            <a:off x="755576" y="2286463"/>
            <a:ext cx="7992888" cy="1224136"/>
          </a:xfrm>
          <a:prstGeom prst="rect">
            <a:avLst/>
          </a:prstGeom>
          <a:noFill/>
        </p:spPr>
        <p:txBody>
          <a:bodyPr wrap="square" lIns="91440" tIns="45720" rIns="91440" bIns="45720">
            <a:spAutoFit/>
          </a:bodyPr>
          <a:lstStyle/>
          <a:p>
            <a:pPr algn="ctr"/>
            <a:r>
              <a:rPr lang="it-IT" sz="36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Devono essere presenti anche nella propria programmazione</a:t>
            </a:r>
            <a:endParaRPr lang="it-IT" sz="36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5" name="CasellaDiTesto 4"/>
          <p:cNvSpPr txBox="1"/>
          <p:nvPr/>
        </p:nvSpPr>
        <p:spPr>
          <a:xfrm>
            <a:off x="689116" y="3933056"/>
            <a:ext cx="7987340" cy="830997"/>
          </a:xfrm>
          <a:prstGeom prst="rect">
            <a:avLst/>
          </a:prstGeom>
          <a:noFill/>
        </p:spPr>
        <p:txBody>
          <a:bodyPr wrap="square" rtlCol="0">
            <a:spAutoFit/>
          </a:bodyPr>
          <a:lstStyle/>
          <a:p>
            <a:pPr algn="just"/>
            <a:r>
              <a:rPr lang="it-IT" sz="2400" dirty="0" smtClean="0"/>
              <a:t>Il modello circolare ha ancora una sua validità se inseriamo delle modifiche richieste dalla progettazione per competenze</a:t>
            </a:r>
            <a:endParaRPr lang="it-IT" sz="2400" dirty="0"/>
          </a:p>
        </p:txBody>
      </p:sp>
    </p:spTree>
    <p:extLst>
      <p:ext uri="{BB962C8B-B14F-4D97-AF65-F5344CB8AC3E}">
        <p14:creationId xmlns:p14="http://schemas.microsoft.com/office/powerpoint/2010/main" val="33317903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3059832" y="1026654"/>
            <a:ext cx="3888432" cy="1200329"/>
          </a:xfrm>
          <a:prstGeom prst="rect">
            <a:avLst/>
          </a:prstGeom>
          <a:noFill/>
        </p:spPr>
        <p:txBody>
          <a:bodyPr wrap="square" lIns="91440" tIns="45720" rIns="91440" bIns="45720">
            <a:spAutoFit/>
          </a:bodyPr>
          <a:lstStyle/>
          <a:p>
            <a:pPr algn="ctr"/>
            <a:r>
              <a:rPr lang="it-IT" sz="2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1) Definizione dei traguardi di competenza e degli obiettivi di apprendimento</a:t>
            </a:r>
            <a:endParaRPr lang="it-IT" sz="2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4" name="Rettangolo 3"/>
          <p:cNvSpPr/>
          <p:nvPr/>
        </p:nvSpPr>
        <p:spPr>
          <a:xfrm>
            <a:off x="416363" y="2765829"/>
            <a:ext cx="2375513" cy="830997"/>
          </a:xfrm>
          <a:prstGeom prst="rect">
            <a:avLst/>
          </a:prstGeom>
          <a:noFill/>
        </p:spPr>
        <p:txBody>
          <a:bodyPr wrap="square" lIns="91440" tIns="45720" rIns="91440" bIns="45720">
            <a:spAutoFit/>
          </a:bodyPr>
          <a:lstStyle/>
          <a:p>
            <a:pPr algn="ctr"/>
            <a:r>
              <a:rPr lang="it-IT" sz="2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2) Analisi situazione</a:t>
            </a:r>
            <a:endParaRPr lang="it-IT" sz="2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5" name="Rettangolo 4"/>
          <p:cNvSpPr/>
          <p:nvPr/>
        </p:nvSpPr>
        <p:spPr>
          <a:xfrm>
            <a:off x="539552" y="3909249"/>
            <a:ext cx="2232248" cy="1569660"/>
          </a:xfrm>
          <a:prstGeom prst="rect">
            <a:avLst/>
          </a:prstGeom>
          <a:noFill/>
        </p:spPr>
        <p:txBody>
          <a:bodyPr wrap="square" lIns="91440" tIns="45720" rIns="91440" bIns="45720">
            <a:spAutoFit/>
          </a:bodyPr>
          <a:lstStyle/>
          <a:p>
            <a:pPr algn="ctr"/>
            <a:r>
              <a:rPr lang="it-IT"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3) Selezione dei traguardi di competenza e degli obiettivi</a:t>
            </a:r>
            <a:endParaRPr lang="it-IT" sz="2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6" name="Rettangolo 5"/>
          <p:cNvSpPr/>
          <p:nvPr/>
        </p:nvSpPr>
        <p:spPr>
          <a:xfrm>
            <a:off x="2843808" y="5517232"/>
            <a:ext cx="3902878" cy="830997"/>
          </a:xfrm>
          <a:prstGeom prst="rect">
            <a:avLst/>
          </a:prstGeom>
          <a:noFill/>
        </p:spPr>
        <p:txBody>
          <a:bodyPr wrap="square" lIns="91440" tIns="45720" rIns="91440" bIns="45720">
            <a:spAutoFit/>
          </a:bodyPr>
          <a:lstStyle/>
          <a:p>
            <a:pPr algn="ctr"/>
            <a:r>
              <a:rPr lang="it-IT" sz="2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4) Selezione delle esperienze di apprendimento</a:t>
            </a:r>
            <a:endParaRPr lang="it-IT" sz="2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7" name="Rettangolo 6"/>
          <p:cNvSpPr/>
          <p:nvPr/>
        </p:nvSpPr>
        <p:spPr>
          <a:xfrm>
            <a:off x="6444208" y="2708920"/>
            <a:ext cx="2254120" cy="1200329"/>
          </a:xfrm>
          <a:prstGeom prst="rect">
            <a:avLst/>
          </a:prstGeom>
          <a:noFill/>
        </p:spPr>
        <p:txBody>
          <a:bodyPr wrap="square" lIns="91440" tIns="45720" rIns="91440" bIns="45720">
            <a:spAutoFit/>
          </a:bodyPr>
          <a:lstStyle/>
          <a:p>
            <a:pPr algn="ctr"/>
            <a:r>
              <a:rPr lang="it-IT" sz="2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5) Criteri di verifica e di valutazione</a:t>
            </a:r>
            <a:endParaRPr lang="it-IT" sz="2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8" name="Rettangolo 7"/>
          <p:cNvSpPr/>
          <p:nvPr/>
        </p:nvSpPr>
        <p:spPr>
          <a:xfrm>
            <a:off x="755576" y="260648"/>
            <a:ext cx="7684668" cy="58477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it-IT" sz="32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Progettazione del curricolo per competenze </a:t>
            </a:r>
            <a:endParaRPr lang="it-IT" sz="3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9" name="CasellaDiTesto 8"/>
          <p:cNvSpPr txBox="1"/>
          <p:nvPr/>
        </p:nvSpPr>
        <p:spPr>
          <a:xfrm>
            <a:off x="5652120" y="6488668"/>
            <a:ext cx="2976584" cy="369332"/>
          </a:xfrm>
          <a:prstGeom prst="rect">
            <a:avLst/>
          </a:prstGeom>
          <a:noFill/>
        </p:spPr>
        <p:txBody>
          <a:bodyPr wrap="none" rtlCol="0">
            <a:spAutoFit/>
          </a:bodyPr>
          <a:lstStyle/>
          <a:p>
            <a:r>
              <a:rPr lang="it-IT" b="1" dirty="0" smtClean="0">
                <a:solidFill>
                  <a:schemeClr val="accent3">
                    <a:lumMod val="50000"/>
                  </a:schemeClr>
                </a:solidFill>
                <a:effectLst>
                  <a:outerShdw blurRad="38100" dist="38100" dir="2700000" algn="tl">
                    <a:srgbClr val="000000">
                      <a:alpha val="43137"/>
                    </a:srgbClr>
                  </a:outerShdw>
                </a:effectLst>
              </a:rPr>
              <a:t>Da </a:t>
            </a:r>
            <a:r>
              <a:rPr lang="it-IT" b="1" dirty="0" err="1" smtClean="0">
                <a:solidFill>
                  <a:schemeClr val="accent3">
                    <a:lumMod val="50000"/>
                  </a:schemeClr>
                </a:solidFill>
                <a:effectLst>
                  <a:outerShdw blurRad="38100" dist="38100" dir="2700000" algn="tl">
                    <a:srgbClr val="000000">
                      <a:alpha val="43137"/>
                    </a:srgbClr>
                  </a:outerShdw>
                </a:effectLst>
              </a:rPr>
              <a:t>Petracca</a:t>
            </a:r>
            <a:r>
              <a:rPr lang="it-IT" b="1" dirty="0" smtClean="0">
                <a:solidFill>
                  <a:schemeClr val="accent3">
                    <a:lumMod val="50000"/>
                  </a:schemeClr>
                </a:solidFill>
                <a:effectLst>
                  <a:outerShdw blurRad="38100" dist="38100" dir="2700000" algn="tl">
                    <a:srgbClr val="000000">
                      <a:alpha val="43137"/>
                    </a:srgbClr>
                  </a:outerShdw>
                </a:effectLst>
              </a:rPr>
              <a:t> ed. </a:t>
            </a:r>
            <a:r>
              <a:rPr lang="it-IT" b="1" dirty="0" err="1" smtClean="0">
                <a:solidFill>
                  <a:schemeClr val="accent3">
                    <a:lumMod val="50000"/>
                  </a:schemeClr>
                </a:solidFill>
                <a:effectLst>
                  <a:outerShdw blurRad="38100" dist="38100" dir="2700000" algn="tl">
                    <a:srgbClr val="000000">
                      <a:alpha val="43137"/>
                    </a:srgbClr>
                  </a:outerShdw>
                </a:effectLst>
              </a:rPr>
              <a:t>Lisciani</a:t>
            </a:r>
            <a:r>
              <a:rPr lang="it-IT" b="1" dirty="0" smtClean="0">
                <a:solidFill>
                  <a:schemeClr val="accent3">
                    <a:lumMod val="50000"/>
                  </a:schemeClr>
                </a:solidFill>
                <a:effectLst>
                  <a:outerShdw blurRad="38100" dist="38100" dir="2700000" algn="tl">
                    <a:srgbClr val="000000">
                      <a:alpha val="43137"/>
                    </a:srgbClr>
                  </a:outerShdw>
                </a:effectLst>
              </a:rPr>
              <a:t> 2015 </a:t>
            </a:r>
            <a:endParaRPr lang="it-IT" b="1" dirty="0">
              <a:solidFill>
                <a:schemeClr val="accent3">
                  <a:lumMod val="50000"/>
                </a:schemeClr>
              </a:solidFill>
              <a:effectLst>
                <a:outerShdw blurRad="38100" dist="38100" dir="2700000" algn="tl">
                  <a:srgbClr val="000000">
                    <a:alpha val="43137"/>
                  </a:srgbClr>
                </a:outerShdw>
              </a:effectLst>
            </a:endParaRPr>
          </a:p>
        </p:txBody>
      </p:sp>
      <p:sp>
        <p:nvSpPr>
          <p:cNvPr id="2" name="Connettore 1"/>
          <p:cNvSpPr/>
          <p:nvPr/>
        </p:nvSpPr>
        <p:spPr>
          <a:xfrm>
            <a:off x="2879811" y="2380921"/>
            <a:ext cx="3240360" cy="3148604"/>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26" name="Picture 2" descr="http://previews.123rf.com/images/tanik/tanik1209/tanik120900007/15107632-Bambini-con-lettere-e-numeri-di-Scuola-dell-infanzia-arte-illustrazione-Archivio-Fotografico.jpg"/>
          <p:cNvPicPr>
            <a:picLocks noChangeAspect="1" noChangeArrowheads="1"/>
          </p:cNvPicPr>
          <p:nvPr/>
        </p:nvPicPr>
        <p:blipFill>
          <a:blip r:embed="rId2" cstate="screen"/>
          <a:srcRect/>
          <a:stretch>
            <a:fillRect/>
          </a:stretch>
        </p:blipFill>
        <p:spPr bwMode="auto">
          <a:xfrm>
            <a:off x="3391488" y="2890911"/>
            <a:ext cx="2217007" cy="2217007"/>
          </a:xfrm>
          <a:prstGeom prst="rect">
            <a:avLst/>
          </a:prstGeom>
          <a:noFill/>
        </p:spPr>
      </p:pic>
      <p:sp>
        <p:nvSpPr>
          <p:cNvPr id="10" name="Freccia in giù 9"/>
          <p:cNvSpPr/>
          <p:nvPr/>
        </p:nvSpPr>
        <p:spPr>
          <a:xfrm rot="3045632">
            <a:off x="1944472" y="850913"/>
            <a:ext cx="652824" cy="2239146"/>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sz="2000" b="1" dirty="0" smtClean="0">
                <a:ln w="0"/>
                <a:solidFill>
                  <a:schemeClr val="tx1"/>
                </a:solidFill>
                <a:effectLst>
                  <a:outerShdw blurRad="38100" dist="38100" dir="2700000" algn="tl">
                    <a:srgbClr val="000000">
                      <a:alpha val="43137"/>
                    </a:srgbClr>
                  </a:outerShdw>
                </a:effectLst>
              </a:rPr>
              <a:t>B</a:t>
            </a:r>
          </a:p>
          <a:p>
            <a:pPr algn="ctr"/>
            <a:r>
              <a:rPr lang="it-IT" sz="2000" b="1" dirty="0" smtClean="0">
                <a:ln w="0"/>
                <a:solidFill>
                  <a:schemeClr val="tx1"/>
                </a:solidFill>
                <a:effectLst>
                  <a:outerShdw blurRad="38100" dist="38100" dir="2700000" algn="tl">
                    <a:srgbClr val="000000">
                      <a:alpha val="43137"/>
                    </a:srgbClr>
                  </a:outerShdw>
                </a:effectLst>
              </a:rPr>
              <a:t>I</a:t>
            </a:r>
          </a:p>
          <a:p>
            <a:pPr algn="ctr"/>
            <a:r>
              <a:rPr lang="it-IT" sz="2000" b="1" dirty="0" smtClean="0">
                <a:ln w="0"/>
                <a:solidFill>
                  <a:schemeClr val="tx1"/>
                </a:solidFill>
                <a:effectLst>
                  <a:outerShdw blurRad="38100" dist="38100" dir="2700000" algn="tl">
                    <a:srgbClr val="000000">
                      <a:alpha val="43137"/>
                    </a:srgbClr>
                  </a:outerShdw>
                </a:effectLst>
              </a:rPr>
              <a:t>sogno</a:t>
            </a:r>
            <a:endParaRPr lang="it-IT" sz="2000" b="1" dirty="0">
              <a:ln w="0"/>
              <a:solidFill>
                <a:schemeClr val="tx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8" presetClass="entr" presetSubtype="0" accel="5000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 calcmode="lin" valueType="num">
                                      <p:cBhvr>
                                        <p:cTn id="14" dur="1000" fill="hold"/>
                                        <p:tgtEl>
                                          <p:spTgt spid="102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5" dur="1000" fill="hold"/>
                                        <p:tgtEl>
                                          <p:spTgt spid="1026"/>
                                        </p:tgtEl>
                                        <p:attrNameLst>
                                          <p:attrName>ppt_x</p:attrName>
                                        </p:attrNameLst>
                                      </p:cBhvr>
                                      <p:tavLst>
                                        <p:tav tm="0">
                                          <p:val>
                                            <p:fltVal val="-1"/>
                                          </p:val>
                                        </p:tav>
                                        <p:tav tm="50000">
                                          <p:val>
                                            <p:fltVal val="0.95"/>
                                          </p:val>
                                        </p:tav>
                                        <p:tav tm="100000">
                                          <p:val>
                                            <p:strVal val="#ppt_x"/>
                                          </p:val>
                                        </p:tav>
                                      </p:tavLst>
                                    </p:anim>
                                    <p:anim calcmode="lin" valueType="num">
                                      <p:cBhvr>
                                        <p:cTn id="16" dur="1000" fill="hold"/>
                                        <p:tgtEl>
                                          <p:spTgt spid="1026"/>
                                        </p:tgtEl>
                                        <p:attrNameLst>
                                          <p:attrName>ppt_y</p:attrName>
                                        </p:attrNameLst>
                                      </p:cBhvr>
                                      <p:tavLst>
                                        <p:tav tm="0">
                                          <p:val>
                                            <p:strVal val="#ppt_y"/>
                                          </p:val>
                                        </p:tav>
                                        <p:tav tm="100000">
                                          <p:val>
                                            <p:strVal val="#ppt_y"/>
                                          </p:val>
                                        </p:tav>
                                      </p:tavLst>
                                    </p:anim>
                                    <p:animEffect transition="in" filter="fade">
                                      <p:cBhvr>
                                        <p:cTn id="17"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6156176" y="6381328"/>
            <a:ext cx="3084843" cy="530398"/>
          </a:xfrm>
          <a:prstGeom prst="rect">
            <a:avLst/>
          </a:prstGeom>
        </p:spPr>
      </p:pic>
      <p:sp>
        <p:nvSpPr>
          <p:cNvPr id="3" name="CasellaDiTesto 2"/>
          <p:cNvSpPr txBox="1"/>
          <p:nvPr/>
        </p:nvSpPr>
        <p:spPr>
          <a:xfrm>
            <a:off x="467544" y="1013423"/>
            <a:ext cx="8064896" cy="5262979"/>
          </a:xfrm>
          <a:prstGeom prst="rect">
            <a:avLst/>
          </a:prstGeom>
          <a:noFill/>
        </p:spPr>
        <p:txBody>
          <a:bodyPr wrap="square" rtlCol="0">
            <a:spAutoFit/>
          </a:bodyPr>
          <a:lstStyle/>
          <a:p>
            <a:r>
              <a:rPr lang="it-IT" sz="2400" b="1" dirty="0" smtClean="0">
                <a:solidFill>
                  <a:srgbClr val="00B050"/>
                </a:solidFill>
                <a:effectLst>
                  <a:outerShdw blurRad="38100" dist="38100" dir="2700000" algn="tl">
                    <a:srgbClr val="000000">
                      <a:alpha val="43137"/>
                    </a:srgbClr>
                  </a:outerShdw>
                </a:effectLst>
              </a:rPr>
              <a:t>In quale modo si </a:t>
            </a:r>
            <a:r>
              <a:rPr lang="it-IT" sz="2400" b="1" dirty="0" err="1" smtClean="0">
                <a:solidFill>
                  <a:srgbClr val="00B050"/>
                </a:solidFill>
                <a:effectLst>
                  <a:outerShdw blurRad="38100" dist="38100" dir="2700000" algn="tl">
                    <a:srgbClr val="000000">
                      <a:alpha val="43137"/>
                    </a:srgbClr>
                  </a:outerShdw>
                </a:effectLst>
              </a:rPr>
              <a:t>definiscno</a:t>
            </a:r>
            <a:r>
              <a:rPr lang="it-IT" sz="2400" b="1" dirty="0" smtClean="0">
                <a:solidFill>
                  <a:srgbClr val="00B050"/>
                </a:solidFill>
                <a:effectLst>
                  <a:outerShdw blurRad="38100" dist="38100" dir="2700000" algn="tl">
                    <a:srgbClr val="000000">
                      <a:alpha val="43137"/>
                    </a:srgbClr>
                  </a:outerShdw>
                </a:effectLst>
              </a:rPr>
              <a:t> i traguardi? </a:t>
            </a:r>
            <a:r>
              <a:rPr lang="it-IT" sz="2400" dirty="0" smtClean="0"/>
              <a:t>I traguardi sono prescrittivi, ovvero sono strumenti insostituibili per l’esercizio del diritto all’istruzione.</a:t>
            </a:r>
          </a:p>
          <a:p>
            <a:endParaRPr lang="it-IT" sz="2400" dirty="0"/>
          </a:p>
          <a:p>
            <a:r>
              <a:rPr lang="it-IT" sz="2400" dirty="0" smtClean="0"/>
              <a:t>Perché definirli se sono stati definiti dalle indicazioni?</a:t>
            </a:r>
          </a:p>
          <a:p>
            <a:endParaRPr lang="it-IT" sz="2400" dirty="0"/>
          </a:p>
          <a:p>
            <a:r>
              <a:rPr lang="it-IT" sz="2400" dirty="0" smtClean="0"/>
              <a:t>Sei traguardi di competenza sono prescrittivi, e quindi non possono essere ignorati, gli obiettivi di apprendimento si prestano ad </a:t>
            </a:r>
            <a:r>
              <a:rPr lang="it-IT" sz="2400" dirty="0" err="1" smtClean="0"/>
              <a:t>uns</a:t>
            </a:r>
            <a:r>
              <a:rPr lang="it-IT" sz="2400" dirty="0" smtClean="0"/>
              <a:t> selezione.</a:t>
            </a:r>
          </a:p>
          <a:p>
            <a:endParaRPr lang="it-IT" sz="2400" dirty="0"/>
          </a:p>
          <a:p>
            <a:r>
              <a:rPr lang="it-IT" sz="2400" dirty="0" smtClean="0"/>
              <a:t>Questo quadro iniziale in cui vengono definiti:</a:t>
            </a:r>
          </a:p>
          <a:p>
            <a:pPr marL="800100" lvl="1" indent="-342900">
              <a:buFont typeface="Arial" panose="020B0604020202020204" pitchFamily="34" charset="0"/>
              <a:buChar char="•"/>
            </a:pPr>
            <a:r>
              <a:rPr lang="it-IT" sz="2400" dirty="0" smtClean="0"/>
              <a:t>I traguardi di competenza</a:t>
            </a:r>
          </a:p>
          <a:p>
            <a:pPr marL="800100" lvl="1" indent="-342900">
              <a:buFont typeface="Arial" panose="020B0604020202020204" pitchFamily="34" charset="0"/>
              <a:buChar char="•"/>
            </a:pPr>
            <a:r>
              <a:rPr lang="it-IT" sz="2400" dirty="0" smtClean="0"/>
              <a:t>Gli obiettivi di apprendimento</a:t>
            </a:r>
          </a:p>
          <a:p>
            <a:r>
              <a:rPr lang="it-IT" sz="2400" dirty="0" smtClean="0"/>
              <a:t>Rappresenta il punto di arrivo</a:t>
            </a:r>
            <a:endParaRPr lang="it-IT" sz="2400" dirty="0"/>
          </a:p>
        </p:txBody>
      </p:sp>
      <p:pic>
        <p:nvPicPr>
          <p:cNvPr id="4" name="Immagine 3"/>
          <p:cNvPicPr>
            <a:picLocks noChangeAspect="1"/>
          </p:cNvPicPr>
          <p:nvPr/>
        </p:nvPicPr>
        <p:blipFill>
          <a:blip r:embed="rId3">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6393947" y="4149080"/>
            <a:ext cx="2498533" cy="2127322"/>
          </a:xfrm>
          <a:prstGeom prst="rect">
            <a:avLst/>
          </a:prstGeom>
        </p:spPr>
      </p:pic>
      <p:sp>
        <p:nvSpPr>
          <p:cNvPr id="5" name="Rettangolo 4"/>
          <p:cNvSpPr/>
          <p:nvPr/>
        </p:nvSpPr>
        <p:spPr>
          <a:xfrm>
            <a:off x="462072" y="188640"/>
            <a:ext cx="7998359" cy="830997"/>
          </a:xfrm>
          <a:prstGeom prst="rect">
            <a:avLst/>
          </a:prstGeom>
          <a:noFill/>
        </p:spPr>
        <p:txBody>
          <a:bodyPr wrap="square" lIns="91440" tIns="45720" rIns="91440" bIns="45720">
            <a:spAutoFit/>
          </a:bodyPr>
          <a:lstStyle/>
          <a:p>
            <a:pPr algn="ctr"/>
            <a:r>
              <a:rPr lang="it-IT" sz="2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1) Definizione dei traguardi di competenza e degli obiettivi di apprendimento</a:t>
            </a:r>
            <a:endParaRPr lang="it-IT" sz="2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extLst>
      <p:ext uri="{BB962C8B-B14F-4D97-AF65-F5344CB8AC3E}">
        <p14:creationId xmlns:p14="http://schemas.microsoft.com/office/powerpoint/2010/main" val="9269599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6074042" y="6327602"/>
            <a:ext cx="3084843" cy="530398"/>
          </a:xfrm>
          <a:prstGeom prst="rect">
            <a:avLst/>
          </a:prstGeom>
        </p:spPr>
      </p:pic>
      <p:sp>
        <p:nvSpPr>
          <p:cNvPr id="3" name="CasellaDiTesto 2"/>
          <p:cNvSpPr txBox="1"/>
          <p:nvPr/>
        </p:nvSpPr>
        <p:spPr>
          <a:xfrm>
            <a:off x="467544" y="764704"/>
            <a:ext cx="7890626" cy="1938992"/>
          </a:xfrm>
          <a:prstGeom prst="rect">
            <a:avLst/>
          </a:prstGeom>
          <a:noFill/>
        </p:spPr>
        <p:txBody>
          <a:bodyPr wrap="square" rtlCol="0">
            <a:spAutoFit/>
          </a:bodyPr>
          <a:lstStyle/>
          <a:p>
            <a:pPr algn="just"/>
            <a:r>
              <a:rPr lang="it-IT" sz="2400" dirty="0" smtClean="0"/>
              <a:t>Solo dopo aver completato l’operazione precedente si effettua l’analisi della situazione di partenza della classe.</a:t>
            </a:r>
          </a:p>
          <a:p>
            <a:pPr algn="just"/>
            <a:endParaRPr lang="it-IT" sz="2400" dirty="0"/>
          </a:p>
          <a:p>
            <a:pPr algn="just"/>
            <a:r>
              <a:rPr lang="it-IT" sz="2400" dirty="0" smtClean="0"/>
              <a:t>Si tratta di raccogliere informazioni per conoscere a che punto si trovano gli alunni rispetto al punto di arrivo</a:t>
            </a:r>
            <a:endParaRPr lang="it-IT" sz="2400" dirty="0"/>
          </a:p>
        </p:txBody>
      </p:sp>
      <p:pic>
        <p:nvPicPr>
          <p:cNvPr id="4" name="Immagine 3"/>
          <p:cNvPicPr>
            <a:picLocks noChangeAspect="1"/>
          </p:cNvPicPr>
          <p:nvPr/>
        </p:nvPicPr>
        <p:blipFill>
          <a:blip r:embed="rId3">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043608" y="2706540"/>
            <a:ext cx="6282443" cy="2355916"/>
          </a:xfrm>
          <a:prstGeom prst="rect">
            <a:avLst/>
          </a:prstGeom>
        </p:spPr>
      </p:pic>
      <p:sp>
        <p:nvSpPr>
          <p:cNvPr id="5" name="CasellaDiTesto 4"/>
          <p:cNvSpPr txBox="1"/>
          <p:nvPr/>
        </p:nvSpPr>
        <p:spPr>
          <a:xfrm>
            <a:off x="395536" y="5279530"/>
            <a:ext cx="8424936" cy="830997"/>
          </a:xfrm>
          <a:prstGeom prst="rect">
            <a:avLst/>
          </a:prstGeom>
          <a:noFill/>
        </p:spPr>
        <p:txBody>
          <a:bodyPr wrap="square" rtlCol="0">
            <a:spAutoFit/>
          </a:bodyPr>
          <a:lstStyle/>
          <a:p>
            <a:pPr algn="just"/>
            <a:r>
              <a:rPr lang="it-IT" sz="2400" b="1" dirty="0" smtClean="0">
                <a:solidFill>
                  <a:srgbClr val="FFC000"/>
                </a:solidFill>
                <a:effectLst>
                  <a:outerShdw blurRad="38100" dist="38100" dir="2700000" algn="tl">
                    <a:srgbClr val="000000">
                      <a:alpha val="43137"/>
                    </a:srgbClr>
                  </a:outerShdw>
                </a:effectLst>
              </a:rPr>
              <a:t>Freccia del bisogno</a:t>
            </a:r>
            <a:r>
              <a:rPr lang="it-IT" sz="2400" b="1" dirty="0" smtClean="0">
                <a:effectLst>
                  <a:outerShdw blurRad="38100" dist="38100" dir="2700000" algn="tl">
                    <a:srgbClr val="000000">
                      <a:alpha val="43137"/>
                    </a:srgbClr>
                  </a:outerShdw>
                </a:effectLst>
              </a:rPr>
              <a:t>: più gli allievi sono lontani dal punto di arrivo, più esprimono un bisogno formativo.</a:t>
            </a:r>
            <a:endParaRPr lang="it-IT" sz="2400" b="1" dirty="0">
              <a:effectLst>
                <a:outerShdw blurRad="38100" dist="38100" dir="2700000" algn="tl">
                  <a:srgbClr val="000000">
                    <a:alpha val="43137"/>
                  </a:srgbClr>
                </a:outerShdw>
              </a:effectLst>
            </a:endParaRPr>
          </a:p>
        </p:txBody>
      </p:sp>
      <p:sp>
        <p:nvSpPr>
          <p:cNvPr id="6" name="Rettangolo 5"/>
          <p:cNvSpPr/>
          <p:nvPr/>
        </p:nvSpPr>
        <p:spPr>
          <a:xfrm>
            <a:off x="1558790" y="286835"/>
            <a:ext cx="3161443" cy="523220"/>
          </a:xfrm>
          <a:prstGeom prst="rect">
            <a:avLst/>
          </a:prstGeom>
        </p:spPr>
        <p:txBody>
          <a:bodyPr wrap="none">
            <a:spAutoFit/>
          </a:bodyPr>
          <a:lstStyle/>
          <a:p>
            <a:pPr algn="ctr"/>
            <a:r>
              <a:rPr lang="it-IT"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2) Analisi situazione</a:t>
            </a:r>
          </a:p>
        </p:txBody>
      </p:sp>
    </p:spTree>
    <p:extLst>
      <p:ext uri="{BB962C8B-B14F-4D97-AF65-F5344CB8AC3E}">
        <p14:creationId xmlns:p14="http://schemas.microsoft.com/office/powerpoint/2010/main" val="21995750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332656"/>
            <a:ext cx="8496944" cy="954107"/>
          </a:xfrm>
          <a:prstGeom prst="rect">
            <a:avLst/>
          </a:prstGeom>
          <a:noFill/>
        </p:spPr>
        <p:txBody>
          <a:bodyPr wrap="square" lIns="91440" tIns="45720" rIns="91440" bIns="45720">
            <a:spAutoFit/>
          </a:bodyPr>
          <a:lstStyle/>
          <a:p>
            <a:pPr algn="just"/>
            <a:r>
              <a:rPr lang="it-IT" sz="2800" b="1" cap="none" spc="0" dirty="0" smtClean="0">
                <a:ln w="22225">
                  <a:solidFill>
                    <a:schemeClr val="accent2"/>
                  </a:solidFill>
                  <a:prstDash val="solid"/>
                </a:ln>
                <a:solidFill>
                  <a:schemeClr val="accent2">
                    <a:lumMod val="40000"/>
                    <a:lumOff val="60000"/>
                  </a:schemeClr>
                </a:solidFill>
                <a:effectLst/>
              </a:rPr>
              <a:t>Bisogno: </a:t>
            </a:r>
            <a:r>
              <a:rPr lang="it-IT" sz="2800" dirty="0" smtClean="0">
                <a:ln w="0"/>
                <a:effectLst>
                  <a:outerShdw blurRad="38100" dist="19050" dir="2700000" algn="tl" rotWithShape="0">
                    <a:schemeClr val="dk1">
                      <a:alpha val="40000"/>
                    </a:schemeClr>
                  </a:outerShdw>
                </a:effectLst>
              </a:rPr>
              <a:t>discrepanza tra situazione reale e situazione attesa, tra l’essere e il dover essere.</a:t>
            </a:r>
            <a:endParaRPr lang="it-IT" sz="2800" b="1" cap="none" spc="0" dirty="0">
              <a:ln w="22225">
                <a:solidFill>
                  <a:schemeClr val="accent2"/>
                </a:solidFill>
                <a:prstDash val="solid"/>
              </a:ln>
              <a:solidFill>
                <a:schemeClr val="accent2">
                  <a:lumMod val="40000"/>
                  <a:lumOff val="60000"/>
                </a:schemeClr>
              </a:solidFill>
              <a:effectLst/>
            </a:endParaRPr>
          </a:p>
        </p:txBody>
      </p:sp>
      <p:sp>
        <p:nvSpPr>
          <p:cNvPr id="3" name="Rettangolo 2"/>
          <p:cNvSpPr/>
          <p:nvPr/>
        </p:nvSpPr>
        <p:spPr>
          <a:xfrm>
            <a:off x="3356855" y="2133147"/>
            <a:ext cx="1854226" cy="584775"/>
          </a:xfrm>
          <a:prstGeom prst="rect">
            <a:avLst/>
          </a:prstGeom>
          <a:noFill/>
        </p:spPr>
        <p:txBody>
          <a:bodyPr wrap="none" lIns="91440" tIns="45720" rIns="91440" bIns="45720">
            <a:spAutoFit/>
          </a:bodyPr>
          <a:lstStyle/>
          <a:p>
            <a:pPr algn="ctr"/>
            <a:r>
              <a:rPr lang="it-IT" sz="3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Terza fase</a:t>
            </a:r>
            <a:endParaRPr lang="it-IT"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4" name="Freccia in giù 3"/>
          <p:cNvSpPr/>
          <p:nvPr/>
        </p:nvSpPr>
        <p:spPr>
          <a:xfrm>
            <a:off x="4067944" y="1340768"/>
            <a:ext cx="432048" cy="746503"/>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it-IT"/>
          </a:p>
        </p:txBody>
      </p:sp>
      <p:sp>
        <p:nvSpPr>
          <p:cNvPr id="5" name="Rettangolo 4"/>
          <p:cNvSpPr/>
          <p:nvPr/>
        </p:nvSpPr>
        <p:spPr>
          <a:xfrm>
            <a:off x="280965" y="2612118"/>
            <a:ext cx="8438053" cy="954107"/>
          </a:xfrm>
          <a:prstGeom prst="rect">
            <a:avLst/>
          </a:prstGeom>
          <a:noFill/>
        </p:spPr>
        <p:txBody>
          <a:bodyPr wrap="square" lIns="91440" tIns="45720" rIns="91440" bIns="45720">
            <a:spAutoFit/>
          </a:bodyPr>
          <a:lstStyle/>
          <a:p>
            <a:pPr algn="ctr"/>
            <a:r>
              <a:rPr lang="it-IT" sz="2800" b="1" cap="none" spc="0" dirty="0" smtClean="0">
                <a:ln w="0"/>
                <a:solidFill>
                  <a:schemeClr val="accent1"/>
                </a:solidFill>
                <a:effectLst>
                  <a:outerShdw blurRad="38100" dist="25400" dir="5400000" algn="ctr" rotWithShape="0">
                    <a:srgbClr val="6E747A">
                      <a:alpha val="43000"/>
                    </a:srgbClr>
                  </a:outerShdw>
                </a:effectLst>
              </a:rPr>
              <a:t>3. Selezione dei traguardi di competenza e degli obiettivi di apprendimento</a:t>
            </a:r>
            <a:endParaRPr lang="it-IT" sz="2800" b="1" cap="none" spc="0" dirty="0">
              <a:ln w="0"/>
              <a:solidFill>
                <a:schemeClr val="accent1"/>
              </a:solidFill>
              <a:effectLst>
                <a:outerShdw blurRad="38100" dist="25400" dir="5400000" algn="ctr" rotWithShape="0">
                  <a:srgbClr val="6E747A">
                    <a:alpha val="43000"/>
                  </a:srgbClr>
                </a:outerShdw>
              </a:effectLst>
            </a:endParaRPr>
          </a:p>
        </p:txBody>
      </p:sp>
      <p:sp>
        <p:nvSpPr>
          <p:cNvPr id="6" name="CasellaDiTesto 5"/>
          <p:cNvSpPr txBox="1"/>
          <p:nvPr/>
        </p:nvSpPr>
        <p:spPr>
          <a:xfrm flipH="1">
            <a:off x="575556" y="3737418"/>
            <a:ext cx="8280919" cy="2308324"/>
          </a:xfrm>
          <a:prstGeom prst="rect">
            <a:avLst/>
          </a:prstGeom>
          <a:noFill/>
        </p:spPr>
        <p:txBody>
          <a:bodyPr wrap="square" rtlCol="0">
            <a:spAutoFit/>
          </a:bodyPr>
          <a:lstStyle/>
          <a:p>
            <a:r>
              <a:rPr lang="it-IT" sz="2400" dirty="0" smtClean="0"/>
              <a:t>Prima di fare lo sconto degli obiettivi è necessario esaminare la distanza che intercorre tra essi e il soggetto. Se la distanza è rilevante bisogna escogitare strategie e attività che possano permettere al soggetto di colmarla prevedendo le tappe intermedie che rappresentano non la rinuncia alla meta, ma un progressivo avvicinamento ad essa.</a:t>
            </a:r>
            <a:endParaRPr lang="it-IT" sz="2400" dirty="0"/>
          </a:p>
        </p:txBody>
      </p:sp>
      <p:pic>
        <p:nvPicPr>
          <p:cNvPr id="7" name="Immagine 6"/>
          <p:cNvPicPr>
            <a:picLocks noChangeAspect="1"/>
          </p:cNvPicPr>
          <p:nvPr/>
        </p:nvPicPr>
        <p:blipFill>
          <a:blip r:embed="rId2"/>
          <a:stretch>
            <a:fillRect/>
          </a:stretch>
        </p:blipFill>
        <p:spPr>
          <a:xfrm>
            <a:off x="6074042" y="6327602"/>
            <a:ext cx="3084843" cy="530398"/>
          </a:xfrm>
          <a:prstGeom prst="rect">
            <a:avLst/>
          </a:prstGeom>
        </p:spPr>
      </p:pic>
    </p:spTree>
    <p:extLst>
      <p:ext uri="{BB962C8B-B14F-4D97-AF65-F5344CB8AC3E}">
        <p14:creationId xmlns:p14="http://schemas.microsoft.com/office/powerpoint/2010/main" val="28458953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0"/>
            <a:ext cx="8229600" cy="1143000"/>
          </a:xfrm>
        </p:spPr>
        <p:txBody>
          <a:bodyPr>
            <a:normAutofit/>
          </a:bodyPr>
          <a:lstStyle/>
          <a:p>
            <a:r>
              <a:rPr lang="it-IT" sz="3200" b="1" dirty="0" smtClean="0">
                <a:effectLst>
                  <a:outerShdw blurRad="38100" dist="38100" dir="2700000" algn="tl">
                    <a:srgbClr val="000000">
                      <a:alpha val="43137"/>
                    </a:srgbClr>
                  </a:outerShdw>
                </a:effectLst>
                <a:latin typeface="+mn-lt"/>
              </a:rPr>
              <a:t>Progettazione </a:t>
            </a:r>
            <a:r>
              <a:rPr lang="it-IT" sz="3200" b="1" dirty="0" smtClean="0">
                <a:latin typeface="+mn-lt"/>
              </a:rPr>
              <a:t/>
            </a:r>
            <a:br>
              <a:rPr lang="it-IT" sz="3200" b="1" dirty="0" smtClean="0">
                <a:latin typeface="+mn-lt"/>
              </a:rPr>
            </a:br>
            <a:r>
              <a:rPr lang="it-IT" sz="2800" dirty="0" smtClean="0">
                <a:latin typeface="+mn-lt"/>
              </a:rPr>
              <a:t>punti 1, 2 e 3 dello schema</a:t>
            </a:r>
            <a:endParaRPr lang="it-IT" sz="2800" dirty="0">
              <a:latin typeface="+mn-lt"/>
            </a:endParaRPr>
          </a:p>
        </p:txBody>
      </p:sp>
      <p:sp>
        <p:nvSpPr>
          <p:cNvPr id="3" name="Segnaposto contenuto 2"/>
          <p:cNvSpPr>
            <a:spLocks noGrp="1"/>
          </p:cNvSpPr>
          <p:nvPr>
            <p:ph idx="1"/>
          </p:nvPr>
        </p:nvSpPr>
        <p:spPr>
          <a:xfrm>
            <a:off x="539552" y="1196752"/>
            <a:ext cx="8003232" cy="4709119"/>
          </a:xfrm>
        </p:spPr>
        <p:txBody>
          <a:bodyPr>
            <a:normAutofit fontScale="92500" lnSpcReduction="10000"/>
          </a:bodyPr>
          <a:lstStyle/>
          <a:p>
            <a:pPr marL="2076450" indent="-2076450">
              <a:lnSpc>
                <a:spcPct val="80000"/>
              </a:lnSpc>
              <a:buNone/>
              <a:tabLst>
                <a:tab pos="85725" algn="l"/>
                <a:tab pos="2066925" algn="l"/>
              </a:tabLst>
            </a:pPr>
            <a:r>
              <a:rPr lang="it-IT" sz="2800" b="1" i="1" dirty="0">
                <a:solidFill>
                  <a:srgbClr val="6600FF"/>
                </a:solidFill>
                <a:cs typeface="Times New Roman" pitchFamily="18" charset="0"/>
              </a:rPr>
              <a:t>Ogni docente: </a:t>
            </a:r>
            <a:r>
              <a:rPr lang="it-IT" sz="2800" i="1" dirty="0" smtClean="0">
                <a:solidFill>
                  <a:srgbClr val="6600FF"/>
                </a:solidFill>
                <a:cs typeface="Times New Roman" pitchFamily="18" charset="0"/>
              </a:rPr>
              <a:t>dalle indicazioni nazionali definisce i  traguardi delle competenze e gli obiettivi di apprendimento </a:t>
            </a:r>
          </a:p>
          <a:p>
            <a:pPr marL="2076450" indent="-2076450">
              <a:lnSpc>
                <a:spcPct val="80000"/>
              </a:lnSpc>
              <a:buNone/>
              <a:tabLst>
                <a:tab pos="85725" algn="l"/>
                <a:tab pos="2066925" algn="l"/>
              </a:tabLst>
            </a:pPr>
            <a:endParaRPr lang="it-IT" sz="2800" i="1" dirty="0" smtClean="0">
              <a:solidFill>
                <a:srgbClr val="6600FF"/>
              </a:solidFill>
              <a:cs typeface="Times New Roman" pitchFamily="18" charset="0"/>
            </a:endParaRPr>
          </a:p>
          <a:p>
            <a:pPr>
              <a:lnSpc>
                <a:spcPct val="80000"/>
              </a:lnSpc>
              <a:buNone/>
            </a:pPr>
            <a:endParaRPr lang="it-IT" b="1" i="1" dirty="0">
              <a:solidFill>
                <a:srgbClr val="6600FF"/>
              </a:solidFill>
              <a:cs typeface="Times New Roman" pitchFamily="18" charset="0"/>
            </a:endParaRPr>
          </a:p>
          <a:p>
            <a:pPr marL="2066925" indent="-2066925">
              <a:lnSpc>
                <a:spcPct val="80000"/>
              </a:lnSpc>
              <a:buNone/>
            </a:pPr>
            <a:r>
              <a:rPr lang="it-IT" sz="2800" b="1" i="1" dirty="0" smtClean="0">
                <a:solidFill>
                  <a:schemeClr val="accent2">
                    <a:lumMod val="75000"/>
                  </a:schemeClr>
                </a:solidFill>
                <a:cs typeface="Times New Roman" pitchFamily="18" charset="0"/>
              </a:rPr>
              <a:t>Dipartimento: </a:t>
            </a:r>
            <a:r>
              <a:rPr lang="it-IT" sz="2800" i="1" dirty="0" smtClean="0">
                <a:solidFill>
                  <a:schemeClr val="accent2">
                    <a:lumMod val="75000"/>
                  </a:schemeClr>
                </a:solidFill>
                <a:cs typeface="Times New Roman" pitchFamily="18" charset="0"/>
              </a:rPr>
              <a:t>confronto dei traguardi e degli obiettivi individuati; analisi delle opportunità e dei bisogni; definizione delle possibilità</a:t>
            </a:r>
          </a:p>
          <a:p>
            <a:pPr>
              <a:lnSpc>
                <a:spcPct val="80000"/>
              </a:lnSpc>
              <a:buNone/>
            </a:pPr>
            <a:endParaRPr lang="it-IT" sz="2800" b="1" i="1" dirty="0" smtClean="0">
              <a:solidFill>
                <a:schemeClr val="accent2">
                  <a:lumMod val="75000"/>
                </a:schemeClr>
              </a:solidFill>
              <a:cs typeface="Times New Roman" pitchFamily="18" charset="0"/>
            </a:endParaRPr>
          </a:p>
          <a:p>
            <a:pPr>
              <a:lnSpc>
                <a:spcPct val="80000"/>
              </a:lnSpc>
              <a:buNone/>
            </a:pPr>
            <a:endParaRPr lang="it-IT" b="1" i="1" dirty="0">
              <a:solidFill>
                <a:srgbClr val="6600FF"/>
              </a:solidFill>
              <a:cs typeface="Times New Roman" pitchFamily="18" charset="0"/>
            </a:endParaRPr>
          </a:p>
          <a:p>
            <a:pPr marL="2066925" indent="-2066925">
              <a:lnSpc>
                <a:spcPct val="80000"/>
              </a:lnSpc>
              <a:buNone/>
            </a:pPr>
            <a:r>
              <a:rPr lang="it-IT" sz="2800" b="1" i="1" dirty="0" smtClean="0">
                <a:solidFill>
                  <a:schemeClr val="accent5">
                    <a:lumMod val="75000"/>
                  </a:schemeClr>
                </a:solidFill>
                <a:cs typeface="Times New Roman" pitchFamily="18" charset="0"/>
              </a:rPr>
              <a:t>Consiglio di classe: </a:t>
            </a:r>
            <a:r>
              <a:rPr lang="it-IT" sz="2800" i="1" dirty="0" smtClean="0">
                <a:solidFill>
                  <a:schemeClr val="accent5">
                    <a:lumMod val="75000"/>
                  </a:schemeClr>
                </a:solidFill>
                <a:cs typeface="Times New Roman" pitchFamily="18" charset="0"/>
              </a:rPr>
              <a:t>confronto tra i docenti delle singole discipline; analisi delle opportunità e dei bisogni; definizione delle possibilità</a:t>
            </a:r>
          </a:p>
          <a:p>
            <a:pPr algn="ctr">
              <a:lnSpc>
                <a:spcPct val="80000"/>
              </a:lnSpc>
              <a:buNone/>
            </a:pPr>
            <a:endParaRPr lang="it-IT" b="1" i="1" dirty="0">
              <a:solidFill>
                <a:srgbClr val="6600FF"/>
              </a:solidFill>
              <a:cs typeface="Times New Roman" pitchFamily="18" charset="0"/>
            </a:endParaRPr>
          </a:p>
          <a:p>
            <a:pPr algn="ctr">
              <a:lnSpc>
                <a:spcPct val="80000"/>
              </a:lnSpc>
              <a:buNone/>
            </a:pPr>
            <a:endParaRPr lang="it-IT" b="1" i="1" dirty="0" smtClean="0">
              <a:solidFill>
                <a:srgbClr val="6600FF"/>
              </a:solidFill>
              <a:cs typeface="Times New Roman" pitchFamily="18" charset="0"/>
            </a:endParaRPr>
          </a:p>
          <a:p>
            <a:pPr algn="ctr">
              <a:lnSpc>
                <a:spcPct val="80000"/>
              </a:lnSpc>
              <a:buNone/>
            </a:pPr>
            <a:endParaRPr lang="it-IT" b="1" i="1" dirty="0" smtClean="0">
              <a:solidFill>
                <a:srgbClr val="6600FF"/>
              </a:solidFill>
              <a:cs typeface="Times New Roman" pitchFamily="18" charset="0"/>
            </a:endParaRPr>
          </a:p>
          <a:p>
            <a:endParaRPr lang="it-IT" dirty="0"/>
          </a:p>
        </p:txBody>
      </p:sp>
      <p:pic>
        <p:nvPicPr>
          <p:cNvPr id="4" name="Immagine 3" descr="consigli.jpg"/>
          <p:cNvPicPr>
            <a:picLocks noChangeAspect="1"/>
          </p:cNvPicPr>
          <p:nvPr/>
        </p:nvPicPr>
        <p:blipFill>
          <a:blip r:embed="rId2" cstate="screen">
            <a:clrChange>
              <a:clrFrom>
                <a:srgbClr val="FFFDFA"/>
              </a:clrFrom>
              <a:clrTo>
                <a:srgbClr val="FFFDFA">
                  <a:alpha val="0"/>
                </a:srgbClr>
              </a:clrTo>
            </a:clrChange>
          </a:blip>
          <a:stretch>
            <a:fillRect/>
          </a:stretch>
        </p:blipFill>
        <p:spPr>
          <a:xfrm>
            <a:off x="0" y="4986198"/>
            <a:ext cx="2339752" cy="1871802"/>
          </a:xfrm>
          <a:prstGeom prst="rect">
            <a:avLst/>
          </a:prstGeom>
        </p:spPr>
      </p:pic>
      <p:pic>
        <p:nvPicPr>
          <p:cNvPr id="5" name="Immagine 4" descr="collegio.docenti.jpg"/>
          <p:cNvPicPr>
            <a:picLocks noChangeAspect="1"/>
          </p:cNvPicPr>
          <p:nvPr/>
        </p:nvPicPr>
        <p:blipFill>
          <a:blip r:embed="rId3" cstate="screen">
            <a:clrChange>
              <a:clrFrom>
                <a:srgbClr val="FCFCFC"/>
              </a:clrFrom>
              <a:clrTo>
                <a:srgbClr val="FCFCFC">
                  <a:alpha val="0"/>
                </a:srgbClr>
              </a:clrTo>
            </a:clrChange>
          </a:blip>
          <a:stretch>
            <a:fillRect/>
          </a:stretch>
        </p:blipFill>
        <p:spPr>
          <a:xfrm>
            <a:off x="0" y="3212976"/>
            <a:ext cx="2520280" cy="1222335"/>
          </a:xfrm>
          <a:prstGeom prst="rect">
            <a:avLst/>
          </a:prstGeom>
        </p:spPr>
      </p:pic>
      <p:pic>
        <p:nvPicPr>
          <p:cNvPr id="6" name="Immagine 5" descr="flip.jpg"/>
          <p:cNvPicPr>
            <a:picLocks noChangeAspect="1"/>
          </p:cNvPicPr>
          <p:nvPr/>
        </p:nvPicPr>
        <p:blipFill>
          <a:blip r:embed="rId4" cstate="screen">
            <a:clrChange>
              <a:clrFrom>
                <a:srgbClr val="73C4C5"/>
              </a:clrFrom>
              <a:clrTo>
                <a:srgbClr val="73C4C5">
                  <a:alpha val="0"/>
                </a:srgbClr>
              </a:clrTo>
            </a:clrChange>
          </a:blip>
          <a:stretch>
            <a:fillRect/>
          </a:stretch>
        </p:blipFill>
        <p:spPr>
          <a:xfrm>
            <a:off x="-1" y="1556792"/>
            <a:ext cx="2647125" cy="1296144"/>
          </a:xfrm>
          <a:prstGeom prst="rect">
            <a:avLst/>
          </a:prstGeom>
        </p:spPr>
      </p:pic>
      <p:sp>
        <p:nvSpPr>
          <p:cNvPr id="7" name="CasellaDiTesto 6"/>
          <p:cNvSpPr txBox="1"/>
          <p:nvPr/>
        </p:nvSpPr>
        <p:spPr>
          <a:xfrm>
            <a:off x="5652120" y="6488668"/>
            <a:ext cx="2976584" cy="369332"/>
          </a:xfrm>
          <a:prstGeom prst="rect">
            <a:avLst/>
          </a:prstGeom>
          <a:noFill/>
        </p:spPr>
        <p:txBody>
          <a:bodyPr wrap="none" rtlCol="0">
            <a:spAutoFit/>
          </a:bodyPr>
          <a:lstStyle/>
          <a:p>
            <a:r>
              <a:rPr lang="it-IT" b="1" dirty="0" smtClean="0">
                <a:solidFill>
                  <a:schemeClr val="accent3">
                    <a:lumMod val="50000"/>
                  </a:schemeClr>
                </a:solidFill>
                <a:effectLst>
                  <a:outerShdw blurRad="38100" dist="38100" dir="2700000" algn="tl">
                    <a:srgbClr val="000000">
                      <a:alpha val="43137"/>
                    </a:srgbClr>
                  </a:outerShdw>
                </a:effectLst>
              </a:rPr>
              <a:t>Da </a:t>
            </a:r>
            <a:r>
              <a:rPr lang="it-IT" b="1" dirty="0" err="1" smtClean="0">
                <a:solidFill>
                  <a:schemeClr val="accent3">
                    <a:lumMod val="50000"/>
                  </a:schemeClr>
                </a:solidFill>
                <a:effectLst>
                  <a:outerShdw blurRad="38100" dist="38100" dir="2700000" algn="tl">
                    <a:srgbClr val="000000">
                      <a:alpha val="43137"/>
                    </a:srgbClr>
                  </a:outerShdw>
                </a:effectLst>
              </a:rPr>
              <a:t>Petracca</a:t>
            </a:r>
            <a:r>
              <a:rPr lang="it-IT" b="1" dirty="0" smtClean="0">
                <a:solidFill>
                  <a:schemeClr val="accent3">
                    <a:lumMod val="50000"/>
                  </a:schemeClr>
                </a:solidFill>
                <a:effectLst>
                  <a:outerShdw blurRad="38100" dist="38100" dir="2700000" algn="tl">
                    <a:srgbClr val="000000">
                      <a:alpha val="43137"/>
                    </a:srgbClr>
                  </a:outerShdw>
                </a:effectLst>
              </a:rPr>
              <a:t> ed. </a:t>
            </a:r>
            <a:r>
              <a:rPr lang="it-IT" b="1" dirty="0" err="1" smtClean="0">
                <a:solidFill>
                  <a:schemeClr val="accent3">
                    <a:lumMod val="50000"/>
                  </a:schemeClr>
                </a:solidFill>
                <a:effectLst>
                  <a:outerShdw blurRad="38100" dist="38100" dir="2700000" algn="tl">
                    <a:srgbClr val="000000">
                      <a:alpha val="43137"/>
                    </a:srgbClr>
                  </a:outerShdw>
                </a:effectLst>
              </a:rPr>
              <a:t>Lisciani</a:t>
            </a:r>
            <a:r>
              <a:rPr lang="it-IT" b="1" dirty="0" smtClean="0">
                <a:solidFill>
                  <a:schemeClr val="accent3">
                    <a:lumMod val="50000"/>
                  </a:schemeClr>
                </a:solidFill>
                <a:effectLst>
                  <a:outerShdw blurRad="38100" dist="38100" dir="2700000" algn="tl">
                    <a:srgbClr val="000000">
                      <a:alpha val="43137"/>
                    </a:srgbClr>
                  </a:outerShdw>
                </a:effectLst>
              </a:rPr>
              <a:t> 2015 </a:t>
            </a:r>
            <a:endParaRPr lang="it-IT" b="1" dirty="0">
              <a:solidFill>
                <a:schemeClr val="accent3">
                  <a:lumMod val="50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188640"/>
            <a:ext cx="8229600" cy="1143000"/>
          </a:xfrm>
        </p:spPr>
        <p:txBody>
          <a:bodyPr>
            <a:normAutofit/>
          </a:bodyPr>
          <a:lstStyle/>
          <a:p>
            <a:r>
              <a:rPr lang="it-IT" sz="3200" b="1" dirty="0" smtClean="0">
                <a:effectLst>
                  <a:outerShdw blurRad="38100" dist="38100" dir="2700000" algn="tl">
                    <a:srgbClr val="000000">
                      <a:alpha val="43137"/>
                    </a:srgbClr>
                  </a:outerShdw>
                </a:effectLst>
                <a:latin typeface="+mn-lt"/>
              </a:rPr>
              <a:t>Progettazione: </a:t>
            </a:r>
            <a:r>
              <a:rPr lang="it-IT" dirty="0" smtClean="0"/>
              <a:t/>
            </a:r>
            <a:br>
              <a:rPr lang="it-IT" dirty="0" smtClean="0"/>
            </a:br>
            <a:r>
              <a:rPr lang="it-IT" sz="2800" dirty="0" smtClean="0"/>
              <a:t>punti 4 e 5 dello schema </a:t>
            </a:r>
            <a:endParaRPr lang="it-IT" sz="2800" dirty="0"/>
          </a:p>
        </p:txBody>
      </p:sp>
      <p:sp>
        <p:nvSpPr>
          <p:cNvPr id="3" name="Segnaposto contenuto 2"/>
          <p:cNvSpPr>
            <a:spLocks noGrp="1"/>
          </p:cNvSpPr>
          <p:nvPr>
            <p:ph idx="1"/>
          </p:nvPr>
        </p:nvSpPr>
        <p:spPr>
          <a:xfrm>
            <a:off x="395536" y="1340768"/>
            <a:ext cx="8229600" cy="4525963"/>
          </a:xfrm>
        </p:spPr>
        <p:txBody>
          <a:bodyPr>
            <a:normAutofit lnSpcReduction="10000"/>
          </a:bodyPr>
          <a:lstStyle/>
          <a:p>
            <a:pPr marL="542925" lvl="1" indent="-533400" algn="just">
              <a:lnSpc>
                <a:spcPct val="80000"/>
              </a:lnSpc>
              <a:buNone/>
            </a:pPr>
            <a:r>
              <a:rPr lang="it-IT" sz="2600" b="1" i="1" dirty="0" smtClean="0">
                <a:solidFill>
                  <a:srgbClr val="FF0000"/>
                </a:solidFill>
                <a:cs typeface="Times New Roman" pitchFamily="18" charset="0"/>
              </a:rPr>
              <a:t>Selezione di esperienze di apprendimento</a:t>
            </a:r>
          </a:p>
          <a:p>
            <a:pPr marL="895350" lvl="2" indent="-533400" algn="just">
              <a:lnSpc>
                <a:spcPct val="80000"/>
              </a:lnSpc>
              <a:buNone/>
              <a:tabLst>
                <a:tab pos="895350" algn="l"/>
              </a:tabLst>
            </a:pPr>
            <a:r>
              <a:rPr lang="it-IT" dirty="0" smtClean="0">
                <a:cs typeface="Times New Roman" pitchFamily="18" charset="0"/>
              </a:rPr>
              <a:t>1. </a:t>
            </a:r>
            <a:r>
              <a:rPr lang="it-IT" dirty="0" smtClean="0"/>
              <a:t>Complessità e novità</a:t>
            </a:r>
          </a:p>
          <a:p>
            <a:pPr marL="895350" lvl="2" indent="-533400" algn="just">
              <a:lnSpc>
                <a:spcPct val="80000"/>
              </a:lnSpc>
              <a:buNone/>
              <a:tabLst>
                <a:tab pos="895350" algn="l"/>
              </a:tabLst>
            </a:pPr>
            <a:r>
              <a:rPr lang="it-IT" dirty="0" smtClean="0"/>
              <a:t>2. Contesto luogo e tempo</a:t>
            </a:r>
          </a:p>
          <a:p>
            <a:pPr marL="895350" lvl="2" indent="-533400" algn="just">
              <a:lnSpc>
                <a:spcPct val="80000"/>
              </a:lnSpc>
              <a:buNone/>
              <a:tabLst>
                <a:tab pos="895350" algn="l"/>
              </a:tabLst>
            </a:pPr>
            <a:r>
              <a:rPr lang="it-IT" dirty="0" smtClean="0"/>
              <a:t>3. </a:t>
            </a:r>
            <a:r>
              <a:rPr lang="it-IT" dirty="0" err="1" smtClean="0"/>
              <a:t>Disciplinarità</a:t>
            </a:r>
            <a:r>
              <a:rPr lang="it-IT" dirty="0" smtClean="0"/>
              <a:t> e </a:t>
            </a:r>
            <a:r>
              <a:rPr lang="it-IT" dirty="0" err="1" smtClean="0"/>
              <a:t>pluri-interdisciplinarità</a:t>
            </a:r>
            <a:endParaRPr lang="it-IT" dirty="0" smtClean="0"/>
          </a:p>
          <a:p>
            <a:pPr marL="895350" lvl="2" indent="-533400" algn="just">
              <a:lnSpc>
                <a:spcPct val="80000"/>
              </a:lnSpc>
              <a:buNone/>
              <a:tabLst>
                <a:tab pos="895350" algn="l"/>
              </a:tabLst>
            </a:pPr>
            <a:r>
              <a:rPr lang="it-IT" dirty="0" smtClean="0"/>
              <a:t>4. Compiti di realtà finali e intermedi</a:t>
            </a:r>
          </a:p>
          <a:p>
            <a:pPr marL="895350" lvl="2" indent="-533400" algn="just">
              <a:lnSpc>
                <a:spcPct val="80000"/>
              </a:lnSpc>
              <a:buNone/>
              <a:tabLst>
                <a:tab pos="895350" algn="l"/>
              </a:tabLst>
            </a:pPr>
            <a:r>
              <a:rPr lang="it-IT" dirty="0" smtClean="0"/>
              <a:t>5. Conoscenze acquisite e da acquisire</a:t>
            </a:r>
          </a:p>
          <a:p>
            <a:pPr marL="895350" lvl="2" indent="-533400" algn="just">
              <a:lnSpc>
                <a:spcPct val="80000"/>
              </a:lnSpc>
              <a:buNone/>
              <a:tabLst>
                <a:tab pos="895350" algn="l"/>
              </a:tabLst>
            </a:pPr>
            <a:r>
              <a:rPr lang="it-IT" dirty="0" smtClean="0"/>
              <a:t>6. Individuale e collettivo</a:t>
            </a:r>
          </a:p>
          <a:p>
            <a:pPr marL="895350" lvl="2" indent="-533400" algn="just">
              <a:lnSpc>
                <a:spcPct val="80000"/>
              </a:lnSpc>
              <a:buNone/>
              <a:tabLst>
                <a:tab pos="895350" algn="l"/>
              </a:tabLst>
            </a:pPr>
            <a:r>
              <a:rPr lang="it-IT" dirty="0" smtClean="0"/>
              <a:t>7. Destinatario e scopo</a:t>
            </a:r>
          </a:p>
          <a:p>
            <a:pPr marL="895350" lvl="2" indent="-533400" algn="just">
              <a:lnSpc>
                <a:spcPct val="80000"/>
              </a:lnSpc>
              <a:buNone/>
              <a:tabLst>
                <a:tab pos="895350" algn="l"/>
              </a:tabLst>
            </a:pPr>
            <a:endParaRPr lang="it-IT" dirty="0" smtClean="0"/>
          </a:p>
          <a:p>
            <a:pPr marL="542925" lvl="1" indent="-533400" algn="just">
              <a:lnSpc>
                <a:spcPct val="80000"/>
              </a:lnSpc>
              <a:buNone/>
            </a:pPr>
            <a:r>
              <a:rPr lang="it-IT" sz="2600" b="1" i="1" dirty="0" smtClean="0">
                <a:solidFill>
                  <a:srgbClr val="6600FF"/>
                </a:solidFill>
                <a:cs typeface="Times New Roman" pitchFamily="18" charset="0"/>
              </a:rPr>
              <a:t>Criteri di verifica e valutazione: </a:t>
            </a:r>
          </a:p>
          <a:p>
            <a:pPr marL="714375" lvl="1" indent="-352425">
              <a:lnSpc>
                <a:spcPct val="80000"/>
              </a:lnSpc>
              <a:buFont typeface="Wingdings" pitchFamily="2" charset="2"/>
              <a:buChar char="Ø"/>
            </a:pPr>
            <a:r>
              <a:rPr lang="it-IT" sz="2400" i="1" dirty="0" smtClean="0">
                <a:cs typeface="Times New Roman" pitchFamily="18" charset="0"/>
              </a:rPr>
              <a:t>compiti di realtà, </a:t>
            </a:r>
          </a:p>
          <a:p>
            <a:pPr marL="714375" lvl="1" indent="-352425">
              <a:lnSpc>
                <a:spcPct val="80000"/>
              </a:lnSpc>
              <a:buFont typeface="Wingdings" pitchFamily="2" charset="2"/>
              <a:buChar char="Ø"/>
            </a:pPr>
            <a:r>
              <a:rPr lang="it-IT" sz="2400" i="1" dirty="0" smtClean="0">
                <a:cs typeface="Times New Roman" pitchFamily="18" charset="0"/>
              </a:rPr>
              <a:t>osservazioni sistematiche, </a:t>
            </a:r>
          </a:p>
          <a:p>
            <a:pPr marL="714375" lvl="1" indent="-352425">
              <a:lnSpc>
                <a:spcPct val="80000"/>
              </a:lnSpc>
              <a:buFont typeface="Wingdings" pitchFamily="2" charset="2"/>
              <a:buChar char="Ø"/>
            </a:pPr>
            <a:r>
              <a:rPr lang="it-IT" sz="2400" i="1" dirty="0" smtClean="0">
                <a:cs typeface="Times New Roman" pitchFamily="18" charset="0"/>
              </a:rPr>
              <a:t>autobiografie cognitive</a:t>
            </a:r>
            <a:endParaRPr lang="it-IT" sz="2400" dirty="0" smtClean="0"/>
          </a:p>
          <a:p>
            <a:pPr marL="542925" indent="-533400"/>
            <a:endParaRPr lang="it-IT" dirty="0"/>
          </a:p>
        </p:txBody>
      </p:sp>
      <p:sp>
        <p:nvSpPr>
          <p:cNvPr id="5" name="CasellaDiTesto 4"/>
          <p:cNvSpPr txBox="1"/>
          <p:nvPr/>
        </p:nvSpPr>
        <p:spPr>
          <a:xfrm>
            <a:off x="5652120" y="6488668"/>
            <a:ext cx="2976584" cy="369332"/>
          </a:xfrm>
          <a:prstGeom prst="rect">
            <a:avLst/>
          </a:prstGeom>
          <a:noFill/>
        </p:spPr>
        <p:txBody>
          <a:bodyPr wrap="none" rtlCol="0">
            <a:spAutoFit/>
          </a:bodyPr>
          <a:lstStyle/>
          <a:p>
            <a:r>
              <a:rPr lang="it-IT" b="1" dirty="0" smtClean="0">
                <a:solidFill>
                  <a:schemeClr val="accent3">
                    <a:lumMod val="50000"/>
                  </a:schemeClr>
                </a:solidFill>
                <a:effectLst>
                  <a:outerShdw blurRad="38100" dist="38100" dir="2700000" algn="tl">
                    <a:srgbClr val="000000">
                      <a:alpha val="43137"/>
                    </a:srgbClr>
                  </a:outerShdw>
                </a:effectLst>
              </a:rPr>
              <a:t>Da </a:t>
            </a:r>
            <a:r>
              <a:rPr lang="it-IT" b="1" dirty="0" err="1" smtClean="0">
                <a:solidFill>
                  <a:schemeClr val="accent3">
                    <a:lumMod val="50000"/>
                  </a:schemeClr>
                </a:solidFill>
                <a:effectLst>
                  <a:outerShdw blurRad="38100" dist="38100" dir="2700000" algn="tl">
                    <a:srgbClr val="000000">
                      <a:alpha val="43137"/>
                    </a:srgbClr>
                  </a:outerShdw>
                </a:effectLst>
              </a:rPr>
              <a:t>Petracca</a:t>
            </a:r>
            <a:r>
              <a:rPr lang="it-IT" b="1" dirty="0" smtClean="0">
                <a:solidFill>
                  <a:schemeClr val="accent3">
                    <a:lumMod val="50000"/>
                  </a:schemeClr>
                </a:solidFill>
                <a:effectLst>
                  <a:outerShdw blurRad="38100" dist="38100" dir="2700000" algn="tl">
                    <a:srgbClr val="000000">
                      <a:alpha val="43137"/>
                    </a:srgbClr>
                  </a:outerShdw>
                </a:effectLst>
              </a:rPr>
              <a:t> ed. </a:t>
            </a:r>
            <a:r>
              <a:rPr lang="it-IT" b="1" dirty="0" err="1" smtClean="0">
                <a:solidFill>
                  <a:schemeClr val="accent3">
                    <a:lumMod val="50000"/>
                  </a:schemeClr>
                </a:solidFill>
                <a:effectLst>
                  <a:outerShdw blurRad="38100" dist="38100" dir="2700000" algn="tl">
                    <a:srgbClr val="000000">
                      <a:alpha val="43137"/>
                    </a:srgbClr>
                  </a:outerShdw>
                </a:effectLst>
              </a:rPr>
              <a:t>Lisciani</a:t>
            </a:r>
            <a:r>
              <a:rPr lang="it-IT" b="1" dirty="0" smtClean="0">
                <a:solidFill>
                  <a:schemeClr val="accent3">
                    <a:lumMod val="50000"/>
                  </a:schemeClr>
                </a:solidFill>
                <a:effectLst>
                  <a:outerShdw blurRad="38100" dist="38100" dir="2700000" algn="tl">
                    <a:srgbClr val="000000">
                      <a:alpha val="43137"/>
                    </a:srgbClr>
                  </a:outerShdw>
                </a:effectLst>
              </a:rPr>
              <a:t> 2015 </a:t>
            </a:r>
            <a:endParaRPr lang="it-IT" b="1" dirty="0">
              <a:solidFill>
                <a:schemeClr val="accent3">
                  <a:lumMod val="50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Esplosione 2 24"/>
          <p:cNvSpPr/>
          <p:nvPr/>
        </p:nvSpPr>
        <p:spPr>
          <a:xfrm rot="21062614">
            <a:off x="5960484" y="-5798"/>
            <a:ext cx="3456384" cy="5157192"/>
          </a:xfrm>
          <a:prstGeom prst="irregularSeal2">
            <a:avLst/>
          </a:prstGeom>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rtlCol="0" anchor="ctr"/>
          <a:lstStyle/>
          <a:p>
            <a:pPr algn="ctr"/>
            <a:endParaRPr lang="it-IT"/>
          </a:p>
        </p:txBody>
      </p:sp>
      <p:sp>
        <p:nvSpPr>
          <p:cNvPr id="2" name="Rettangolo 1"/>
          <p:cNvSpPr/>
          <p:nvPr/>
        </p:nvSpPr>
        <p:spPr>
          <a:xfrm>
            <a:off x="0" y="1772816"/>
            <a:ext cx="1763688" cy="1569660"/>
          </a:xfrm>
          <a:prstGeom prst="rect">
            <a:avLst/>
          </a:prstGeom>
          <a:solidFill>
            <a:schemeClr val="accent2">
              <a:lumMod val="20000"/>
              <a:lumOff val="80000"/>
            </a:schemeClr>
          </a:solidFill>
          <a:scene3d>
            <a:camera prst="orthographicFront"/>
            <a:lightRig rig="threePt" dir="t"/>
          </a:scene3d>
          <a:sp3d>
            <a:bevelT w="152400" h="50800" prst="softRound"/>
          </a:sp3d>
        </p:spPr>
        <p:txBody>
          <a:bodyPr wrap="square" lIns="91440" tIns="45720" rIns="91440" bIns="45720">
            <a:spAutoFit/>
          </a:bodyPr>
          <a:lstStyle/>
          <a:p>
            <a:pPr algn="ctr"/>
            <a:r>
              <a:rPr lang="it-IT" sz="32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Profilo dello studente</a:t>
            </a:r>
            <a:endParaRPr lang="it-IT" sz="32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Parentesi graffa aperta 2"/>
          <p:cNvSpPr/>
          <p:nvPr/>
        </p:nvSpPr>
        <p:spPr>
          <a:xfrm rot="16200000">
            <a:off x="4139952" y="476672"/>
            <a:ext cx="1368152" cy="7992888"/>
          </a:xfrm>
          <a:prstGeom prst="lef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it-IT"/>
          </a:p>
        </p:txBody>
      </p:sp>
      <p:sp>
        <p:nvSpPr>
          <p:cNvPr id="4" name="Rettangolo 3"/>
          <p:cNvSpPr/>
          <p:nvPr/>
        </p:nvSpPr>
        <p:spPr>
          <a:xfrm>
            <a:off x="1619672" y="5085184"/>
            <a:ext cx="6268639"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it-IT"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COMPITO </a:t>
            </a:r>
            <a:r>
              <a:rPr lang="it-IT" sz="5400" b="1" cap="none"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DI</a:t>
            </a:r>
            <a:r>
              <a:rPr lang="it-IT"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REALTA’</a:t>
            </a:r>
            <a:endParaRPr lang="it-IT"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cxnSp>
        <p:nvCxnSpPr>
          <p:cNvPr id="6" name="Connettore 1 5"/>
          <p:cNvCxnSpPr/>
          <p:nvPr/>
        </p:nvCxnSpPr>
        <p:spPr>
          <a:xfrm flipV="1">
            <a:off x="1403648" y="908720"/>
            <a:ext cx="720080" cy="720080"/>
          </a:xfrm>
          <a:prstGeom prst="line">
            <a:avLst/>
          </a:prstGeom>
        </p:spPr>
        <p:style>
          <a:lnRef idx="3">
            <a:schemeClr val="accent2"/>
          </a:lnRef>
          <a:fillRef idx="0">
            <a:schemeClr val="accent2"/>
          </a:fillRef>
          <a:effectRef idx="2">
            <a:schemeClr val="accent2"/>
          </a:effectRef>
          <a:fontRef idx="minor">
            <a:schemeClr val="tx1"/>
          </a:fontRef>
        </p:style>
      </p:cxnSp>
      <p:cxnSp>
        <p:nvCxnSpPr>
          <p:cNvPr id="8" name="Connettore 1 7"/>
          <p:cNvCxnSpPr/>
          <p:nvPr/>
        </p:nvCxnSpPr>
        <p:spPr>
          <a:xfrm>
            <a:off x="1475656" y="3429000"/>
            <a:ext cx="678552" cy="597024"/>
          </a:xfrm>
          <a:prstGeom prst="line">
            <a:avLst/>
          </a:prstGeom>
        </p:spPr>
        <p:style>
          <a:lnRef idx="3">
            <a:schemeClr val="accent2"/>
          </a:lnRef>
          <a:fillRef idx="0">
            <a:schemeClr val="accent2"/>
          </a:fillRef>
          <a:effectRef idx="2">
            <a:schemeClr val="accent2"/>
          </a:effectRef>
          <a:fontRef idx="minor">
            <a:schemeClr val="tx1"/>
          </a:fontRef>
        </p:style>
      </p:cxnSp>
      <p:sp>
        <p:nvSpPr>
          <p:cNvPr id="9" name="Rettangolo 8"/>
          <p:cNvSpPr/>
          <p:nvPr/>
        </p:nvSpPr>
        <p:spPr>
          <a:xfrm>
            <a:off x="2195736" y="476672"/>
            <a:ext cx="2160239" cy="954107"/>
          </a:xfrm>
          <a:prstGeom prst="rect">
            <a:avLst/>
          </a:prstGeom>
          <a:solidFill>
            <a:schemeClr val="accent3">
              <a:lumMod val="20000"/>
              <a:lumOff val="80000"/>
            </a:schemeClr>
          </a:solidFill>
          <a:ln/>
          <a:scene3d>
            <a:camera prst="orthographicFront"/>
            <a:lightRig rig="glow" dir="tl">
              <a:rot lat="0" lon="0" rev="5400000"/>
            </a:lightRig>
          </a:scene3d>
          <a:sp3d>
            <a:bevelT/>
          </a:sp3d>
        </p:spPr>
        <p:style>
          <a:lnRef idx="2">
            <a:schemeClr val="dk1"/>
          </a:lnRef>
          <a:fillRef idx="1">
            <a:schemeClr val="lt1"/>
          </a:fillRef>
          <a:effectRef idx="0">
            <a:schemeClr val="dk1"/>
          </a:effectRef>
          <a:fontRef idx="minor">
            <a:schemeClr val="dk1"/>
          </a:fontRef>
        </p:style>
        <p:txBody>
          <a:bodyPr wrap="square" lIns="91440" tIns="45720" rIns="91440" bIns="45720">
            <a:spAutoFit/>
            <a:sp3d contourW="12700">
              <a:bevelT w="25400" h="25400"/>
              <a:contourClr>
                <a:schemeClr val="accent6">
                  <a:shade val="73000"/>
                </a:schemeClr>
              </a:contourClr>
            </a:sp3d>
          </a:bodyPr>
          <a:lstStyle/>
          <a:p>
            <a:pPr algn="ctr"/>
            <a:r>
              <a:rPr lang="it-IT" sz="2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Competenze disciplinari</a:t>
            </a:r>
            <a:endParaRPr lang="it-IT" sz="28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0" name="Rettangolo 9"/>
          <p:cNvSpPr/>
          <p:nvPr/>
        </p:nvSpPr>
        <p:spPr>
          <a:xfrm>
            <a:off x="2195736" y="2564904"/>
            <a:ext cx="2160240" cy="1815882"/>
          </a:xfrm>
          <a:prstGeom prst="rect">
            <a:avLst/>
          </a:prstGeom>
          <a:solidFill>
            <a:schemeClr val="accent1">
              <a:lumMod val="20000"/>
              <a:lumOff val="80000"/>
            </a:schemeClr>
          </a:solidFill>
          <a:scene3d>
            <a:camera prst="orthographicFront"/>
            <a:lightRig rig="glow" dir="tl">
              <a:rot lat="0" lon="0" rev="5400000"/>
            </a:lightRig>
          </a:scene3d>
          <a:sp3d>
            <a:bevelT/>
          </a:sp3d>
        </p:spPr>
        <p:style>
          <a:lnRef idx="2">
            <a:schemeClr val="dk1"/>
          </a:lnRef>
          <a:fillRef idx="1">
            <a:schemeClr val="lt1"/>
          </a:fillRef>
          <a:effectRef idx="0">
            <a:schemeClr val="dk1"/>
          </a:effectRef>
          <a:fontRef idx="minor">
            <a:schemeClr val="dk1"/>
          </a:fontRef>
        </p:style>
        <p:txBody>
          <a:bodyPr wrap="square" lIns="91440" tIns="45720" rIns="91440" bIns="45720">
            <a:spAutoFit/>
            <a:sp3d contourW="12700">
              <a:bevelT w="25400" h="25400"/>
              <a:contourClr>
                <a:schemeClr val="accent6">
                  <a:shade val="73000"/>
                </a:schemeClr>
              </a:contourClr>
            </a:sp3d>
          </a:bodyPr>
          <a:lstStyle/>
          <a:p>
            <a:pPr algn="ctr"/>
            <a:r>
              <a:rPr lang="it-IT" sz="2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38100" dist="38100" dir="2700000" algn="tl">
                    <a:srgbClr val="000000">
                      <a:alpha val="43137"/>
                    </a:srgbClr>
                  </a:outerShdw>
                </a:effectLst>
              </a:rPr>
              <a:t>Competenze per l’esercizio di cittadinanza</a:t>
            </a:r>
            <a:endParaRPr lang="it-IT" sz="28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38100" dist="38100" dir="2700000" algn="tl">
                  <a:srgbClr val="000000">
                    <a:alpha val="43137"/>
                  </a:srgbClr>
                </a:outerShdw>
              </a:effectLst>
            </a:endParaRPr>
          </a:p>
        </p:txBody>
      </p:sp>
      <p:sp>
        <p:nvSpPr>
          <p:cNvPr id="13" name="Rettangolo 12"/>
          <p:cNvSpPr/>
          <p:nvPr/>
        </p:nvSpPr>
        <p:spPr>
          <a:xfrm>
            <a:off x="4860032" y="1196752"/>
            <a:ext cx="1611210" cy="2462213"/>
          </a:xfrm>
          <a:prstGeom prst="rect">
            <a:avLst/>
          </a:prstGeom>
          <a:noFill/>
        </p:spPr>
        <p:txBody>
          <a:bodyPr wrap="none" lIns="91440" tIns="45720" rIns="91440" bIns="45720">
            <a:spAutoFit/>
          </a:bodyPr>
          <a:lstStyle/>
          <a:p>
            <a:r>
              <a:rPr lang="it-IT" sz="1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Italiano</a:t>
            </a:r>
          </a:p>
          <a:p>
            <a:r>
              <a:rPr lang="it-IT"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Storia</a:t>
            </a:r>
          </a:p>
          <a:p>
            <a:r>
              <a:rPr lang="it-IT" sz="1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Geografia</a:t>
            </a:r>
          </a:p>
          <a:p>
            <a:r>
              <a:rPr lang="it-IT"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Matematica</a:t>
            </a:r>
          </a:p>
          <a:p>
            <a:r>
              <a:rPr lang="it-IT" sz="1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Scienze</a:t>
            </a:r>
          </a:p>
          <a:p>
            <a:r>
              <a:rPr lang="it-IT"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Lingue straniere</a:t>
            </a:r>
          </a:p>
          <a:p>
            <a:r>
              <a:rPr lang="it-IT" sz="1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Arte e immagine</a:t>
            </a:r>
          </a:p>
          <a:p>
            <a:r>
              <a:rPr lang="it-IT"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Musica</a:t>
            </a:r>
          </a:p>
          <a:p>
            <a:r>
              <a:rPr lang="it-IT" sz="1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Tecnologia</a:t>
            </a:r>
          </a:p>
          <a:p>
            <a:r>
              <a:rPr lang="it-IT" sz="1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Ed. Fisica</a:t>
            </a:r>
          </a:p>
          <a:p>
            <a:r>
              <a:rPr lang="it-IT" sz="1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t>
            </a:r>
            <a:endParaRPr lang="it-IT" sz="1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6" name="CasellaDiTesto 15"/>
          <p:cNvSpPr txBox="1"/>
          <p:nvPr/>
        </p:nvSpPr>
        <p:spPr>
          <a:xfrm>
            <a:off x="6660232" y="1628800"/>
            <a:ext cx="2056973" cy="461665"/>
          </a:xfrm>
          <a:prstGeom prst="rect">
            <a:avLst/>
          </a:prstGeom>
          <a:noFill/>
        </p:spPr>
        <p:txBody>
          <a:bodyPr wrap="none" rtlCol="0">
            <a:spAutoFit/>
          </a:bodyPr>
          <a:lstStyle/>
          <a:p>
            <a:pPr algn="ctr"/>
            <a:r>
              <a:rPr lang="it-IT" sz="2400" b="1" dirty="0" smtClean="0">
                <a:effectLst>
                  <a:outerShdw blurRad="38100" dist="38100" dir="2700000" algn="tl">
                    <a:srgbClr val="000000">
                      <a:alpha val="43137"/>
                    </a:srgbClr>
                  </a:outerShdw>
                </a:effectLst>
              </a:rPr>
              <a:t>Scuola 1° ciclo</a:t>
            </a:r>
            <a:r>
              <a:rPr lang="it-IT" sz="2400" b="1" dirty="0" smtClean="0">
                <a:solidFill>
                  <a:srgbClr val="FFC000"/>
                </a:solidFill>
                <a:effectLst>
                  <a:outerShdw blurRad="38100" dist="38100" dir="2700000" algn="tl">
                    <a:srgbClr val="000000">
                      <a:alpha val="43137"/>
                    </a:srgbClr>
                  </a:outerShdw>
                </a:effectLst>
              </a:rPr>
              <a:t> </a:t>
            </a:r>
          </a:p>
        </p:txBody>
      </p:sp>
      <p:cxnSp>
        <p:nvCxnSpPr>
          <p:cNvPr id="18" name="Connettore 1 17"/>
          <p:cNvCxnSpPr/>
          <p:nvPr/>
        </p:nvCxnSpPr>
        <p:spPr>
          <a:xfrm>
            <a:off x="7668344" y="2708920"/>
            <a:ext cx="0" cy="1080120"/>
          </a:xfrm>
          <a:prstGeom prst="line">
            <a:avLst/>
          </a:prstGeom>
        </p:spPr>
        <p:style>
          <a:lnRef idx="3">
            <a:schemeClr val="accent1"/>
          </a:lnRef>
          <a:fillRef idx="0">
            <a:schemeClr val="accent1"/>
          </a:fillRef>
          <a:effectRef idx="2">
            <a:schemeClr val="accent1"/>
          </a:effectRef>
          <a:fontRef idx="minor">
            <a:schemeClr val="tx1"/>
          </a:fontRef>
        </p:style>
      </p:cxnSp>
      <p:sp>
        <p:nvSpPr>
          <p:cNvPr id="19" name="Rettangolo 18"/>
          <p:cNvSpPr/>
          <p:nvPr/>
        </p:nvSpPr>
        <p:spPr>
          <a:xfrm>
            <a:off x="6660232" y="2708920"/>
            <a:ext cx="1008112" cy="646331"/>
          </a:xfrm>
          <a:prstGeom prst="rect">
            <a:avLst/>
          </a:prstGeom>
        </p:spPr>
        <p:txBody>
          <a:bodyPr wrap="square">
            <a:spAutoFit/>
          </a:bodyPr>
          <a:lstStyle/>
          <a:p>
            <a:r>
              <a:rPr lang="it-IT" b="1" dirty="0" smtClean="0">
                <a:effectLst>
                  <a:outerShdw blurRad="38100" dist="38100" dir="2700000" algn="tl">
                    <a:srgbClr val="000000">
                      <a:alpha val="43137"/>
                    </a:srgbClr>
                  </a:outerShdw>
                </a:effectLst>
              </a:rPr>
              <a:t>5° anno primaria   </a:t>
            </a:r>
            <a:endParaRPr lang="it-IT" b="1" dirty="0">
              <a:effectLst>
                <a:outerShdw blurRad="38100" dist="38100" dir="2700000" algn="tl">
                  <a:srgbClr val="000000">
                    <a:alpha val="43137"/>
                  </a:srgbClr>
                </a:outerShdw>
              </a:effectLst>
            </a:endParaRPr>
          </a:p>
        </p:txBody>
      </p:sp>
      <p:sp>
        <p:nvSpPr>
          <p:cNvPr id="20" name="Rettangolo 19"/>
          <p:cNvSpPr/>
          <p:nvPr/>
        </p:nvSpPr>
        <p:spPr>
          <a:xfrm>
            <a:off x="7668344" y="2708920"/>
            <a:ext cx="1296143" cy="646331"/>
          </a:xfrm>
          <a:prstGeom prst="rect">
            <a:avLst/>
          </a:prstGeom>
        </p:spPr>
        <p:txBody>
          <a:bodyPr wrap="square">
            <a:spAutoFit/>
          </a:bodyPr>
          <a:lstStyle/>
          <a:p>
            <a:r>
              <a:rPr lang="it-IT" b="1" dirty="0">
                <a:effectLst>
                  <a:outerShdw blurRad="38100" dist="38100" dir="2700000" algn="tl">
                    <a:srgbClr val="000000">
                      <a:alpha val="43137"/>
                    </a:srgbClr>
                  </a:outerShdw>
                </a:effectLst>
              </a:rPr>
              <a:t>3</a:t>
            </a:r>
            <a:r>
              <a:rPr lang="it-IT" b="1" dirty="0" smtClean="0">
                <a:effectLst>
                  <a:outerShdw blurRad="38100" dist="38100" dir="2700000" algn="tl">
                    <a:srgbClr val="000000">
                      <a:alpha val="43137"/>
                    </a:srgbClr>
                  </a:outerShdw>
                </a:effectLst>
              </a:rPr>
              <a:t>° anno secondaria</a:t>
            </a:r>
            <a:endParaRPr lang="it-IT" b="1" dirty="0">
              <a:effectLst>
                <a:outerShdw blurRad="38100" dist="38100" dir="2700000" algn="tl">
                  <a:srgbClr val="000000">
                    <a:alpha val="43137"/>
                  </a:srgbClr>
                </a:outerShdw>
              </a:effectLst>
            </a:endParaRPr>
          </a:p>
        </p:txBody>
      </p:sp>
      <p:sp>
        <p:nvSpPr>
          <p:cNvPr id="23" name="Rettangolo 22"/>
          <p:cNvSpPr/>
          <p:nvPr/>
        </p:nvSpPr>
        <p:spPr>
          <a:xfrm>
            <a:off x="6444208" y="1988840"/>
            <a:ext cx="2411760"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it-IT" sz="4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Traguardo </a:t>
            </a:r>
            <a:endParaRPr lang="it-IT" sz="4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4" name="Parentesi graffa chiusa 23"/>
          <p:cNvSpPr/>
          <p:nvPr/>
        </p:nvSpPr>
        <p:spPr>
          <a:xfrm>
            <a:off x="4427984" y="1124744"/>
            <a:ext cx="360040" cy="2592288"/>
          </a:xfrm>
          <a:prstGeom prst="rightBrace">
            <a:avLst/>
          </a:prstGeom>
        </p:spPr>
        <p:style>
          <a:lnRef idx="3">
            <a:schemeClr val="accent4"/>
          </a:lnRef>
          <a:fillRef idx="0">
            <a:schemeClr val="accent4"/>
          </a:fillRef>
          <a:effectRef idx="2">
            <a:schemeClr val="accent4"/>
          </a:effectRef>
          <a:fontRef idx="minor">
            <a:schemeClr val="tx1"/>
          </a:fontRef>
        </p:style>
        <p:txBody>
          <a:bodyPr rtlCol="0" anchor="ctr"/>
          <a:lstStyle/>
          <a:p>
            <a:pPr algn="ctr"/>
            <a:endParaRPr lang="it-IT"/>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467544" y="215444"/>
            <a:ext cx="8136904" cy="5332168"/>
          </a:xfrm>
          <a:prstGeom prst="rect">
            <a:avLst/>
          </a:prstGeom>
          <a:noFill/>
          <a:ln w="9525">
            <a:noFill/>
            <a:miter lim="800000"/>
            <a:headEnd/>
            <a:tailEnd/>
          </a:ln>
          <a:effectLst/>
        </p:spPr>
        <p:txBody>
          <a:bodyPr vert="horz" wrap="square" lIns="91440" tIns="152352" rIns="91440" bIns="38088"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200" b="1" i="0" u="none" strike="noStrike" cap="none" normalizeH="0" baseline="0" dirty="0" smtClean="0">
                <a:ln>
                  <a:noFill/>
                </a:ln>
                <a:solidFill>
                  <a:schemeClr val="tx1"/>
                </a:solidFill>
                <a:effectLst>
                  <a:outerShdw blurRad="38100" dist="38100" dir="2700000" algn="tl">
                    <a:srgbClr val="000000">
                      <a:alpha val="43137"/>
                    </a:srgbClr>
                  </a:outerShdw>
                </a:effectLst>
                <a:latin typeface="+mj-lt"/>
                <a:ea typeface="Times New Roman" pitchFamily="18" charset="0"/>
                <a:cs typeface="Arial" pitchFamily="34" charset="0"/>
              </a:rPr>
              <a:t>C</a:t>
            </a:r>
            <a:r>
              <a:rPr kumimoji="0" lang="it-IT" sz="3200" b="1" i="0" u="none" strike="noStrike" cap="none" normalizeH="0" baseline="0" dirty="0" smtClean="0" bmk="">
                <a:ln>
                  <a:noFill/>
                </a:ln>
                <a:solidFill>
                  <a:schemeClr val="tx1"/>
                </a:solidFill>
                <a:effectLst>
                  <a:outerShdw blurRad="38100" dist="38100" dir="2700000" algn="tl">
                    <a:srgbClr val="000000">
                      <a:alpha val="43137"/>
                    </a:srgbClr>
                  </a:outerShdw>
                </a:effectLst>
                <a:latin typeface="+mj-lt"/>
                <a:ea typeface="Times New Roman" pitchFamily="18" charset="0"/>
                <a:cs typeface="Arial" pitchFamily="34" charset="0"/>
              </a:rPr>
              <a:t>ULTURA SCUOLA PERSONA</a:t>
            </a:r>
            <a:endParaRPr kumimoji="0" lang="it-IT" sz="3200" b="1" i="0" u="none" strike="noStrike" cap="none" normalizeH="0" baseline="0" dirty="0" smtClean="0">
              <a:ln>
                <a:noFill/>
              </a:ln>
              <a:solidFill>
                <a:schemeClr val="tx1"/>
              </a:solidFill>
              <a:effectLst>
                <a:outerShdw blurRad="38100" dist="38100" dir="2700000" algn="tl">
                  <a:srgbClr val="000000">
                    <a:alpha val="43137"/>
                  </a:srgbClr>
                </a:outerShdw>
              </a:effectLst>
              <a:latin typeface="+mj-lt"/>
              <a:ea typeface="Times New Roman" pitchFamily="18" charset="0"/>
              <a:cs typeface="Arial" pitchFamily="34" charset="0"/>
            </a:endParaRPr>
          </a:p>
          <a:p>
            <a:pPr lvl="0" eaLnBrk="0" fontAlgn="base" hangingPunct="0">
              <a:spcBef>
                <a:spcPct val="0"/>
              </a:spcBef>
              <a:spcAft>
                <a:spcPct val="0"/>
              </a:spcAft>
            </a:pPr>
            <a:r>
              <a:rPr kumimoji="0" lang="it-IT" sz="2800" b="1" i="0" u="none" strike="noStrike" cap="none" normalizeH="0" baseline="0" dirty="0" smtClean="0" bmk="_Toc338779275">
                <a:ln>
                  <a:noFill/>
                </a:ln>
                <a:solidFill>
                  <a:schemeClr val="tx2">
                    <a:lumMod val="60000"/>
                    <a:lumOff val="40000"/>
                  </a:schemeClr>
                </a:solidFill>
                <a:effectLst>
                  <a:outerShdw blurRad="38100" dist="38100" dir="2700000" algn="tl">
                    <a:srgbClr val="000000">
                      <a:alpha val="43137"/>
                    </a:srgbClr>
                  </a:outerShdw>
                </a:effectLst>
                <a:latin typeface="+mj-lt"/>
                <a:ea typeface="Times New Roman" pitchFamily="18" charset="0"/>
                <a:cs typeface="Arial" pitchFamily="34" charset="0"/>
              </a:rPr>
              <a:t>La scuola nel nuovo scenario</a:t>
            </a:r>
          </a:p>
          <a:p>
            <a:pPr lvl="0" eaLnBrk="0" fontAlgn="base" hangingPunct="0">
              <a:spcBef>
                <a:spcPct val="0"/>
              </a:spcBef>
              <a:spcAft>
                <a:spcPct val="0"/>
              </a:spcAft>
            </a:pPr>
            <a:endParaRPr lang="it-IT" sz="1400" dirty="0" smtClean="0" bmk="_Toc338779275">
              <a:latin typeface="+mj-lt"/>
              <a:cs typeface="Arial" pitchFamily="34" charset="0"/>
            </a:endParaRPr>
          </a:p>
          <a:p>
            <a:pPr marL="542925" lvl="0" indent="-342900" algn="just" eaLnBrk="0" fontAlgn="base" hangingPunct="0">
              <a:spcBef>
                <a:spcPct val="0"/>
              </a:spcBef>
              <a:spcAft>
                <a:spcPct val="0"/>
              </a:spcAft>
              <a:buFont typeface="Wingdings" pitchFamily="2" charset="2"/>
              <a:buChar char="Ø"/>
            </a:pPr>
            <a:r>
              <a:rPr lang="it-IT" sz="2000" dirty="0" smtClean="0">
                <a:latin typeface="+mj-lt"/>
              </a:rPr>
              <a:t>l’apprendimento e “il saper stare al mondo”.</a:t>
            </a:r>
            <a:r>
              <a:rPr lang="it-IT" sz="2000" u="sng" dirty="0" smtClean="0">
                <a:latin typeface="+mj-lt"/>
              </a:rPr>
              <a:t> </a:t>
            </a:r>
          </a:p>
          <a:p>
            <a:pPr marL="542925" lvl="0" indent="-342900" algn="just" eaLnBrk="0" fontAlgn="base" hangingPunct="0">
              <a:spcBef>
                <a:spcPct val="0"/>
              </a:spcBef>
              <a:spcAft>
                <a:spcPct val="0"/>
              </a:spcAft>
              <a:buFont typeface="Wingdings" pitchFamily="2" charset="2"/>
              <a:buChar char="Ø"/>
            </a:pPr>
            <a:r>
              <a:rPr lang="it-IT" sz="2000" dirty="0" smtClean="0">
                <a:latin typeface="+mj-lt"/>
              </a:rPr>
              <a:t>“fare scuola” oggi significa mettere in relazione la complessità di modi radicalmente nuovi di </a:t>
            </a:r>
            <a:r>
              <a:rPr kumimoji="0" lang="it-IT" sz="2000" b="0" i="0" strike="noStrike" cap="none" normalizeH="0" baseline="0" dirty="0" smtClean="0">
                <a:ln>
                  <a:noFill/>
                </a:ln>
                <a:solidFill>
                  <a:schemeClr val="tx1"/>
                </a:solidFill>
                <a:effectLst/>
                <a:latin typeface="+mj-lt"/>
                <a:ea typeface="Times New Roman" pitchFamily="18" charset="0"/>
                <a:cs typeface="Arial" pitchFamily="34" charset="0"/>
              </a:rPr>
              <a:t> </a:t>
            </a:r>
            <a:r>
              <a:rPr lang="it-IT" sz="2000" dirty="0" smtClean="0">
                <a:latin typeface="+mj-lt"/>
              </a:rPr>
              <a:t>apprendimento con un’opera quotidiana di guida, attenta al metodo, ai nuovi media e alla ricerca multi-dimensionale</a:t>
            </a:r>
          </a:p>
          <a:p>
            <a:pPr marL="542925" lvl="0" indent="-342900" algn="just" eaLnBrk="0" fontAlgn="base" hangingPunct="0">
              <a:spcBef>
                <a:spcPct val="0"/>
              </a:spcBef>
              <a:spcAft>
                <a:spcPct val="0"/>
              </a:spcAft>
              <a:buFont typeface="Wingdings" pitchFamily="2" charset="2"/>
              <a:buChar char="Ø"/>
            </a:pPr>
            <a:r>
              <a:rPr lang="it-IT" sz="2000" dirty="0" smtClean="0">
                <a:solidFill>
                  <a:srgbClr val="FF0000"/>
                </a:solidFill>
                <a:latin typeface="+mj-lt"/>
              </a:rPr>
              <a:t>Le trasmissioni standardizzate e normative delle conoscenze, che comunicano contenuti invarianti pensati per individui medi, </a:t>
            </a:r>
            <a:r>
              <a:rPr lang="it-IT" sz="2000" u="sng" dirty="0" smtClean="0">
                <a:solidFill>
                  <a:srgbClr val="FF0000"/>
                </a:solidFill>
                <a:latin typeface="+mj-lt"/>
              </a:rPr>
              <a:t>non sono più adeguate</a:t>
            </a:r>
          </a:p>
          <a:p>
            <a:pPr marL="542925" lvl="0" indent="-342900" algn="just" eaLnBrk="0" fontAlgn="base" hangingPunct="0">
              <a:spcBef>
                <a:spcPct val="0"/>
              </a:spcBef>
              <a:spcAft>
                <a:spcPct val="0"/>
              </a:spcAft>
              <a:buFont typeface="Wingdings" pitchFamily="2" charset="2"/>
              <a:buChar char="Ø"/>
            </a:pPr>
            <a:r>
              <a:rPr lang="it-IT" sz="2000" dirty="0" smtClean="0">
                <a:solidFill>
                  <a:srgbClr val="00B050"/>
                </a:solidFill>
                <a:latin typeface="+mj-lt"/>
              </a:rPr>
              <a:t>Al contrario, la scuola è chiamata a realizzare percorsi formativi sempre più rispondenti alle inclinazioni personali degli studenti, nella prospettiva di valorizzare gli aspetti peculiari della personalità di ognuno.</a:t>
            </a:r>
            <a:endParaRPr lang="it-IT" sz="2000" u="sng" dirty="0" smtClean="0">
              <a:solidFill>
                <a:srgbClr val="00B050"/>
              </a:solidFill>
              <a:latin typeface="+mj-lt"/>
            </a:endParaRPr>
          </a:p>
          <a:p>
            <a:pPr marL="342900" lvl="0" indent="-342900" eaLnBrk="0" fontAlgn="base" hangingPunct="0">
              <a:spcBef>
                <a:spcPct val="0"/>
              </a:spcBef>
              <a:spcAft>
                <a:spcPct val="0"/>
              </a:spcAft>
              <a:buFont typeface="Wingdings" pitchFamily="2" charset="2"/>
              <a:buChar char="Ø"/>
            </a:pPr>
            <a:endParaRPr kumimoji="0" lang="it-IT" sz="2000" b="0" i="0" u="none" strike="noStrike" cap="none" normalizeH="0" baseline="0" dirty="0" smtClean="0">
              <a:ln>
                <a:noFill/>
              </a:ln>
              <a:solidFill>
                <a:srgbClr val="FF0000"/>
              </a:solidFill>
              <a:effectLst/>
              <a:latin typeface="+mj-lt"/>
              <a:cs typeface="Arial" pitchFamily="34" charset="0"/>
            </a:endParaRPr>
          </a:p>
        </p:txBody>
      </p:sp>
      <p:sp>
        <p:nvSpPr>
          <p:cNvPr id="3" name="CasellaDiTesto 2"/>
          <p:cNvSpPr txBox="1"/>
          <p:nvPr/>
        </p:nvSpPr>
        <p:spPr>
          <a:xfrm>
            <a:off x="4370577" y="6488668"/>
            <a:ext cx="4355359" cy="338554"/>
          </a:xfrm>
          <a:prstGeom prst="rect">
            <a:avLst/>
          </a:prstGeom>
          <a:noFill/>
        </p:spPr>
        <p:txBody>
          <a:bodyPr wrap="none" rtlCol="0">
            <a:spAutoFit/>
          </a:bodyPr>
          <a:lstStyle/>
          <a:p>
            <a:r>
              <a:rPr lang="it-IT" sz="1600" b="1" i="1" dirty="0" smtClean="0">
                <a:solidFill>
                  <a:schemeClr val="accent4">
                    <a:lumMod val="75000"/>
                  </a:schemeClr>
                </a:solidFill>
                <a:effectLst>
                  <a:outerShdw blurRad="38100" dist="38100" dir="2700000" algn="tl">
                    <a:srgbClr val="000000">
                      <a:alpha val="43137"/>
                    </a:srgbClr>
                  </a:outerShdw>
                </a:effectLst>
              </a:rPr>
              <a:t>Dalle “Indicazioni Nazionali per il Curricolo” 2012</a:t>
            </a:r>
            <a:endParaRPr lang="it-IT" sz="1600" b="1" i="1" dirty="0">
              <a:solidFill>
                <a:schemeClr val="accent4">
                  <a:lumMod val="75000"/>
                </a:schemeClr>
              </a:solidFill>
              <a:effectLst>
                <a:outerShdw blurRad="38100" dist="38100" dir="2700000" algn="tl">
                  <a:srgbClr val="000000">
                    <a:alpha val="43137"/>
                  </a:srgbClr>
                </a:outerShdw>
              </a:effectLst>
            </a:endParaRPr>
          </a:p>
        </p:txBody>
      </p:sp>
      <p:pic>
        <p:nvPicPr>
          <p:cNvPr id="66562" name="Picture 2" descr="http://www.icbracciano.it/web/media/k2/items/cache/ca332973fc363da77aefed58534dcd5c_XL.jpg"/>
          <p:cNvPicPr>
            <a:picLocks noChangeAspect="1" noChangeArrowheads="1"/>
          </p:cNvPicPr>
          <p:nvPr/>
        </p:nvPicPr>
        <p:blipFill>
          <a:blip r:embed="rId2" cstate="print">
            <a:clrChange>
              <a:clrFrom>
                <a:srgbClr val="FCFDFF"/>
              </a:clrFrom>
              <a:clrTo>
                <a:srgbClr val="FCFDFF">
                  <a:alpha val="0"/>
                </a:srgbClr>
              </a:clrTo>
            </a:clrChange>
          </a:blip>
          <a:srcRect t="14343" r="36986" b="14573"/>
          <a:stretch>
            <a:fillRect/>
          </a:stretch>
        </p:blipFill>
        <p:spPr bwMode="auto">
          <a:xfrm>
            <a:off x="0" y="5171203"/>
            <a:ext cx="3131840" cy="1686797"/>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3"/>
          <p:cNvSpPr>
            <a:spLocks noGrp="1" noChangeArrowheads="1"/>
          </p:cNvSpPr>
          <p:nvPr>
            <p:ph type="body" idx="1"/>
          </p:nvPr>
        </p:nvSpPr>
        <p:spPr>
          <a:xfrm>
            <a:off x="467545" y="476672"/>
            <a:ext cx="8280920" cy="5834063"/>
          </a:xfrm>
          <a:solidFill>
            <a:srgbClr val="FFFF99"/>
          </a:solidFill>
          <a:scene3d>
            <a:camera prst="orthographicFront"/>
            <a:lightRig rig="threePt" dir="t"/>
          </a:scene3d>
          <a:sp3d>
            <a:bevelT prst="angle"/>
          </a:sp3d>
        </p:spPr>
        <p:txBody>
          <a:bodyPr>
            <a:normAutofit/>
          </a:bodyPr>
          <a:lstStyle/>
          <a:p>
            <a:pPr marL="514350" indent="-514350">
              <a:lnSpc>
                <a:spcPct val="90000"/>
              </a:lnSpc>
              <a:buNone/>
            </a:pPr>
            <a:r>
              <a:rPr lang="it-IT" sz="2800" b="1" dirty="0" smtClean="0">
                <a:solidFill>
                  <a:schemeClr val="accent6">
                    <a:lumMod val="50000"/>
                  </a:schemeClr>
                </a:solidFill>
                <a:effectLst>
                  <a:outerShdw blurRad="38100" dist="38100" dir="2700000" algn="tl">
                    <a:srgbClr val="000000">
                      <a:alpha val="43137"/>
                    </a:srgbClr>
                  </a:outerShdw>
                </a:effectLst>
                <a:cs typeface="Times New Roman" pitchFamily="18" charset="0"/>
              </a:rPr>
              <a:t>COMPETENZE: come promuoverle?</a:t>
            </a:r>
            <a:r>
              <a:rPr lang="it-IT" sz="2800" b="1" dirty="0" smtClean="0">
                <a:cs typeface="Times New Roman" pitchFamily="18" charset="0"/>
              </a:rPr>
              <a:t/>
            </a:r>
            <a:br>
              <a:rPr lang="it-IT" sz="2800" b="1" dirty="0" smtClean="0">
                <a:cs typeface="Times New Roman" pitchFamily="18" charset="0"/>
              </a:rPr>
            </a:br>
            <a:endParaRPr lang="it-IT" sz="2800" dirty="0" smtClean="0">
              <a:solidFill>
                <a:schemeClr val="accent2"/>
              </a:solidFill>
              <a:latin typeface="Verdana" pitchFamily="34" charset="0"/>
            </a:endParaRPr>
          </a:p>
          <a:p>
            <a:pPr marL="514350" indent="-514350" eaLnBrk="1" hangingPunct="1">
              <a:lnSpc>
                <a:spcPct val="90000"/>
              </a:lnSpc>
              <a:buFontTx/>
              <a:buAutoNum type="arabicPeriod"/>
            </a:pPr>
            <a:r>
              <a:rPr lang="it-IT" sz="2400" b="1" dirty="0" smtClean="0">
                <a:solidFill>
                  <a:schemeClr val="accent6">
                    <a:lumMod val="50000"/>
                  </a:schemeClr>
                </a:solidFill>
                <a:latin typeface="Verdana" pitchFamily="34" charset="0"/>
              </a:rPr>
              <a:t>Essenzializzare: la ricerca dei nuclei fondanti</a:t>
            </a:r>
          </a:p>
          <a:p>
            <a:pPr marL="514350" indent="-514350" eaLnBrk="1" hangingPunct="1">
              <a:lnSpc>
                <a:spcPct val="90000"/>
              </a:lnSpc>
              <a:buFontTx/>
              <a:buAutoNum type="arabicPeriod"/>
            </a:pPr>
            <a:r>
              <a:rPr lang="it-IT" sz="2400" b="1" dirty="0" smtClean="0">
                <a:solidFill>
                  <a:srgbClr val="FF0000"/>
                </a:solidFill>
                <a:latin typeface="Verdana" pitchFamily="34" charset="0"/>
              </a:rPr>
              <a:t>Integrazione disciplinare: linguaggio</a:t>
            </a:r>
          </a:p>
          <a:p>
            <a:pPr marL="514350" indent="-514350" eaLnBrk="1" hangingPunct="1">
              <a:lnSpc>
                <a:spcPct val="90000"/>
              </a:lnSpc>
              <a:buFontTx/>
              <a:buAutoNum type="arabicPeriod"/>
            </a:pPr>
            <a:r>
              <a:rPr lang="it-IT" sz="2400" b="1" dirty="0" smtClean="0">
                <a:solidFill>
                  <a:schemeClr val="accent6">
                    <a:lumMod val="50000"/>
                  </a:schemeClr>
                </a:solidFill>
                <a:latin typeface="Verdana" pitchFamily="34" charset="0"/>
              </a:rPr>
              <a:t>Sviluppo di conoscenze procedurali</a:t>
            </a:r>
          </a:p>
          <a:p>
            <a:pPr marL="514350" indent="-514350" eaLnBrk="1" hangingPunct="1">
              <a:lnSpc>
                <a:spcPct val="90000"/>
              </a:lnSpc>
              <a:buFontTx/>
              <a:buAutoNum type="arabicPeriod"/>
            </a:pPr>
            <a:r>
              <a:rPr lang="it-IT" sz="2400" b="1" dirty="0" err="1" smtClean="0">
                <a:solidFill>
                  <a:srgbClr val="FF0000"/>
                </a:solidFill>
                <a:latin typeface="Verdana" pitchFamily="34" charset="0"/>
              </a:rPr>
              <a:t>Problematizzazione</a:t>
            </a:r>
            <a:r>
              <a:rPr lang="it-IT" sz="2400" b="1" dirty="0" smtClean="0">
                <a:solidFill>
                  <a:srgbClr val="FF0000"/>
                </a:solidFill>
                <a:latin typeface="Verdana" pitchFamily="34" charset="0"/>
              </a:rPr>
              <a:t> dell</a:t>
            </a:r>
            <a:r>
              <a:rPr lang="it-IT" altLang="it-IT" sz="2400" b="1" dirty="0" smtClean="0">
                <a:solidFill>
                  <a:srgbClr val="FF0000"/>
                </a:solidFill>
                <a:latin typeface="Verdana" pitchFamily="34" charset="0"/>
              </a:rPr>
              <a:t>’</a:t>
            </a:r>
            <a:r>
              <a:rPr lang="it-IT" sz="2400" b="1" dirty="0" smtClean="0">
                <a:solidFill>
                  <a:srgbClr val="FF0000"/>
                </a:solidFill>
                <a:latin typeface="Verdana" pitchFamily="34" charset="0"/>
              </a:rPr>
              <a:t>apprendimento</a:t>
            </a:r>
          </a:p>
          <a:p>
            <a:pPr marL="514350" indent="-514350" eaLnBrk="1" hangingPunct="1">
              <a:lnSpc>
                <a:spcPct val="90000"/>
              </a:lnSpc>
              <a:buFontTx/>
              <a:buAutoNum type="arabicPeriod"/>
            </a:pPr>
            <a:r>
              <a:rPr lang="it-IT" sz="2400" b="1" dirty="0" smtClean="0">
                <a:solidFill>
                  <a:schemeClr val="accent6">
                    <a:lumMod val="50000"/>
                  </a:schemeClr>
                </a:solidFill>
                <a:latin typeface="Verdana" pitchFamily="34" charset="0"/>
              </a:rPr>
              <a:t>Contestualizzazione</a:t>
            </a:r>
          </a:p>
          <a:p>
            <a:pPr marL="514350" indent="-514350" eaLnBrk="1" hangingPunct="1">
              <a:lnSpc>
                <a:spcPct val="90000"/>
              </a:lnSpc>
              <a:buFontTx/>
              <a:buAutoNum type="arabicPeriod"/>
            </a:pPr>
            <a:r>
              <a:rPr lang="it-IT" sz="2400" b="1" dirty="0" smtClean="0">
                <a:solidFill>
                  <a:srgbClr val="FF0000"/>
                </a:solidFill>
                <a:latin typeface="Verdana" pitchFamily="34" charset="0"/>
              </a:rPr>
              <a:t>Costruzione sociale</a:t>
            </a:r>
          </a:p>
          <a:p>
            <a:pPr marL="514350" indent="-514350" eaLnBrk="1" hangingPunct="1">
              <a:lnSpc>
                <a:spcPct val="90000"/>
              </a:lnSpc>
              <a:buFontTx/>
              <a:buAutoNum type="arabicPeriod"/>
            </a:pPr>
            <a:r>
              <a:rPr lang="it-IT" sz="2400" b="1" dirty="0" smtClean="0">
                <a:solidFill>
                  <a:schemeClr val="accent6">
                    <a:lumMod val="50000"/>
                  </a:schemeClr>
                </a:solidFill>
                <a:latin typeface="Verdana" pitchFamily="34" charset="0"/>
              </a:rPr>
              <a:t>Didattica laboratoriale - Operare per progetti</a:t>
            </a:r>
          </a:p>
          <a:p>
            <a:pPr marL="514350" indent="-514350" eaLnBrk="1" hangingPunct="1">
              <a:lnSpc>
                <a:spcPct val="90000"/>
              </a:lnSpc>
              <a:buFontTx/>
              <a:buAutoNum type="arabicPeriod"/>
            </a:pPr>
            <a:r>
              <a:rPr lang="it-IT" sz="2400" b="1" dirty="0" smtClean="0">
                <a:solidFill>
                  <a:srgbClr val="FF0000"/>
                </a:solidFill>
                <a:latin typeface="Verdana" pitchFamily="34" charset="0"/>
              </a:rPr>
              <a:t>Compiti di realtà</a:t>
            </a:r>
          </a:p>
          <a:p>
            <a:pPr marL="514350" indent="-514350" eaLnBrk="1" hangingPunct="1">
              <a:lnSpc>
                <a:spcPct val="90000"/>
              </a:lnSpc>
              <a:buFontTx/>
              <a:buAutoNum type="arabicPeriod"/>
            </a:pPr>
            <a:r>
              <a:rPr lang="it-IT" sz="2400" b="1" dirty="0" smtClean="0">
                <a:solidFill>
                  <a:schemeClr val="accent6">
                    <a:lumMod val="50000"/>
                  </a:schemeClr>
                </a:solidFill>
                <a:latin typeface="Verdana" pitchFamily="34" charset="0"/>
              </a:rPr>
              <a:t>Apprendimento come cognizione situata</a:t>
            </a:r>
          </a:p>
          <a:p>
            <a:pPr marL="514350" indent="-514350" eaLnBrk="1" hangingPunct="1">
              <a:lnSpc>
                <a:spcPct val="90000"/>
              </a:lnSpc>
              <a:buFontTx/>
              <a:buAutoNum type="arabicPeriod"/>
            </a:pPr>
            <a:r>
              <a:rPr lang="it-IT" sz="2400" b="1" dirty="0" smtClean="0">
                <a:solidFill>
                  <a:srgbClr val="FF0000"/>
                </a:solidFill>
                <a:latin typeface="Verdana" pitchFamily="34" charset="0"/>
              </a:rPr>
              <a:t>Sviluppo dei processi cognitivi</a:t>
            </a:r>
            <a:endParaRPr lang="it-IT" dirty="0" smtClean="0">
              <a:solidFill>
                <a:srgbClr val="FF0000"/>
              </a:solidFill>
              <a:latin typeface="Verdana" pitchFamily="34" charset="0"/>
            </a:endParaRPr>
          </a:p>
          <a:p>
            <a:pPr marL="514350" indent="-514350" eaLnBrk="1" hangingPunct="1">
              <a:lnSpc>
                <a:spcPct val="90000"/>
              </a:lnSpc>
              <a:buFontTx/>
              <a:buAutoNum type="arabicPeriod"/>
            </a:pPr>
            <a:endParaRPr lang="it-IT" dirty="0" smtClean="0">
              <a:latin typeface="Verdana" pitchFamily="34" charset="0"/>
            </a:endParaRPr>
          </a:p>
        </p:txBody>
      </p:sp>
      <p:sp>
        <p:nvSpPr>
          <p:cNvPr id="6" name="CasellaDiTesto 5"/>
          <p:cNvSpPr txBox="1"/>
          <p:nvPr/>
        </p:nvSpPr>
        <p:spPr>
          <a:xfrm>
            <a:off x="5652120" y="6488668"/>
            <a:ext cx="2976584" cy="369332"/>
          </a:xfrm>
          <a:prstGeom prst="rect">
            <a:avLst/>
          </a:prstGeom>
          <a:noFill/>
        </p:spPr>
        <p:txBody>
          <a:bodyPr wrap="none" rtlCol="0">
            <a:spAutoFit/>
          </a:bodyPr>
          <a:lstStyle/>
          <a:p>
            <a:r>
              <a:rPr lang="it-IT" b="1" dirty="0" smtClean="0">
                <a:solidFill>
                  <a:schemeClr val="accent3">
                    <a:lumMod val="50000"/>
                  </a:schemeClr>
                </a:solidFill>
                <a:effectLst>
                  <a:outerShdw blurRad="38100" dist="38100" dir="2700000" algn="tl">
                    <a:srgbClr val="000000">
                      <a:alpha val="43137"/>
                    </a:srgbClr>
                  </a:outerShdw>
                </a:effectLst>
              </a:rPr>
              <a:t>Da </a:t>
            </a:r>
            <a:r>
              <a:rPr lang="it-IT" b="1" dirty="0" err="1" smtClean="0">
                <a:solidFill>
                  <a:schemeClr val="accent3">
                    <a:lumMod val="50000"/>
                  </a:schemeClr>
                </a:solidFill>
                <a:effectLst>
                  <a:outerShdw blurRad="38100" dist="38100" dir="2700000" algn="tl">
                    <a:srgbClr val="000000">
                      <a:alpha val="43137"/>
                    </a:srgbClr>
                  </a:outerShdw>
                </a:effectLst>
              </a:rPr>
              <a:t>Petracca</a:t>
            </a:r>
            <a:r>
              <a:rPr lang="it-IT" b="1" dirty="0" smtClean="0">
                <a:solidFill>
                  <a:schemeClr val="accent3">
                    <a:lumMod val="50000"/>
                  </a:schemeClr>
                </a:solidFill>
                <a:effectLst>
                  <a:outerShdw blurRad="38100" dist="38100" dir="2700000" algn="tl">
                    <a:srgbClr val="000000">
                      <a:alpha val="43137"/>
                    </a:srgbClr>
                  </a:outerShdw>
                </a:effectLst>
              </a:rPr>
              <a:t> ed. </a:t>
            </a:r>
            <a:r>
              <a:rPr lang="it-IT" b="1" dirty="0" err="1" smtClean="0">
                <a:solidFill>
                  <a:schemeClr val="accent3">
                    <a:lumMod val="50000"/>
                  </a:schemeClr>
                </a:solidFill>
                <a:effectLst>
                  <a:outerShdw blurRad="38100" dist="38100" dir="2700000" algn="tl">
                    <a:srgbClr val="000000">
                      <a:alpha val="43137"/>
                    </a:srgbClr>
                  </a:outerShdw>
                </a:effectLst>
              </a:rPr>
              <a:t>Lisciani</a:t>
            </a:r>
            <a:r>
              <a:rPr lang="it-IT" b="1" dirty="0" smtClean="0">
                <a:solidFill>
                  <a:schemeClr val="accent3">
                    <a:lumMod val="50000"/>
                  </a:schemeClr>
                </a:solidFill>
                <a:effectLst>
                  <a:outerShdw blurRad="38100" dist="38100" dir="2700000" algn="tl">
                    <a:srgbClr val="000000">
                      <a:alpha val="43137"/>
                    </a:srgbClr>
                  </a:outerShdw>
                </a:effectLst>
              </a:rPr>
              <a:t> 2015 </a:t>
            </a:r>
            <a:endParaRPr lang="it-IT" b="1" dirty="0">
              <a:solidFill>
                <a:schemeClr val="accent3">
                  <a:lumMod val="50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
          <p:cNvSpPr>
            <a:spLocks noChangeArrowheads="1"/>
          </p:cNvSpPr>
          <p:nvPr/>
        </p:nvSpPr>
        <p:spPr bwMode="auto">
          <a:xfrm>
            <a:off x="395536" y="261229"/>
            <a:ext cx="8136904" cy="5663040"/>
          </a:xfrm>
          <a:prstGeom prst="rect">
            <a:avLst/>
          </a:prstGeom>
          <a:noFill/>
          <a:ln w="9525">
            <a:noFill/>
            <a:miter lim="800000"/>
            <a:headEnd/>
            <a:tailEnd/>
          </a:ln>
          <a:effectLst/>
        </p:spPr>
        <p:txBody>
          <a:bodyPr vert="horz" wrap="square" lIns="91440" tIns="152352" rIns="91440" bIns="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it-IT" sz="3200" b="1" i="0" u="none" strike="noStrike" cap="none" normalizeH="0" baseline="0" dirty="0" smtClean="0" bmk="_Toc338779282">
                <a:ln>
                  <a:noFill/>
                </a:ln>
                <a:solidFill>
                  <a:schemeClr val="tx1"/>
                </a:solidFill>
                <a:effectLst>
                  <a:outerShdw blurRad="38100" dist="38100" dir="2700000" algn="tl">
                    <a:srgbClr val="000000">
                      <a:alpha val="43137"/>
                    </a:srgbClr>
                  </a:outerShdw>
                </a:effectLst>
                <a:ea typeface="Times New Roman" pitchFamily="18" charset="0"/>
                <a:cs typeface="Arial" pitchFamily="34" charset="0"/>
              </a:rPr>
              <a:t>L’ORGANIZZAZIONE DEL CURRICOLO</a:t>
            </a:r>
            <a:endParaRPr kumimoji="0" lang="it-IT" sz="3200" b="1" i="0" u="none" strike="noStrike" cap="none" normalizeH="0" baseline="0" dirty="0" smtClean="0">
              <a:ln>
                <a:noFill/>
              </a:ln>
              <a:solidFill>
                <a:schemeClr val="tx2">
                  <a:lumMod val="60000"/>
                  <a:lumOff val="40000"/>
                </a:schemeClr>
              </a:solidFill>
              <a:effectLst>
                <a:outerShdw blurRad="38100" dist="38100" dir="2700000" algn="tl">
                  <a:srgbClr val="000000">
                    <a:alpha val="43137"/>
                  </a:srgbClr>
                </a:outerShdw>
              </a:effectLst>
              <a:ea typeface="Times New Roman" pitchFamily="18" charset="0"/>
              <a:cs typeface="Arial" pitchFamily="34" charset="0"/>
            </a:endParaRPr>
          </a:p>
          <a:p>
            <a:pPr algn="just" eaLnBrk="0" fontAlgn="base" hangingPunct="0">
              <a:spcBef>
                <a:spcPct val="0"/>
              </a:spcBef>
              <a:spcAft>
                <a:spcPct val="0"/>
              </a:spcAft>
            </a:pPr>
            <a:r>
              <a:rPr lang="it-IT" sz="2800" b="1" dirty="0" smtClean="0" bmk="">
                <a:solidFill>
                  <a:schemeClr val="tx2">
                    <a:lumMod val="60000"/>
                    <a:lumOff val="40000"/>
                  </a:schemeClr>
                </a:solidFill>
                <a:effectLst>
                  <a:outerShdw blurRad="38100" dist="38100" dir="2700000" algn="tl">
                    <a:srgbClr val="000000">
                      <a:alpha val="43137"/>
                    </a:srgbClr>
                  </a:outerShdw>
                </a:effectLst>
                <a:ea typeface="Times New Roman" pitchFamily="18" charset="0"/>
                <a:cs typeface="Arial" pitchFamily="34" charset="0"/>
              </a:rPr>
              <a:t>Dalle Indicazioni al curricolo</a:t>
            </a:r>
          </a:p>
          <a:p>
            <a:pPr algn="just" eaLnBrk="0" fontAlgn="base" hangingPunct="0">
              <a:spcBef>
                <a:spcPct val="0"/>
              </a:spcBef>
              <a:spcAft>
                <a:spcPct val="0"/>
              </a:spcAft>
            </a:pPr>
            <a:endParaRPr lang="it-IT" sz="2800" b="1" dirty="0" smtClean="0" bmk="">
              <a:solidFill>
                <a:schemeClr val="tx2">
                  <a:lumMod val="60000"/>
                  <a:lumOff val="40000"/>
                </a:schemeClr>
              </a:solidFill>
              <a:effectLst>
                <a:outerShdw blurRad="38100" dist="38100" dir="2700000" algn="tl">
                  <a:srgbClr val="000000">
                    <a:alpha val="43137"/>
                  </a:srgbClr>
                </a:outerShdw>
              </a:effectLst>
              <a:ea typeface="Times New Roman" pitchFamily="18" charset="0"/>
              <a:cs typeface="Arial" pitchFamily="34" charset="0"/>
            </a:endParaRPr>
          </a:p>
          <a:p>
            <a:pPr algn="just" eaLnBrk="0" fontAlgn="base" hangingPunct="0">
              <a:spcBef>
                <a:spcPct val="0"/>
              </a:spcBef>
              <a:spcAft>
                <a:spcPct val="0"/>
              </a:spcAft>
            </a:pPr>
            <a:r>
              <a:rPr lang="it-IT" u="sng" dirty="0" smtClean="0">
                <a:ea typeface="Times New Roman" pitchFamily="18" charset="0"/>
                <a:cs typeface="Times New Roman" pitchFamily="18" charset="0"/>
              </a:rPr>
              <a:t>Nel rispetto e nella v</a:t>
            </a:r>
            <a:r>
              <a:rPr kumimoji="0" lang="it-IT" b="0" i="0" u="sng" strike="noStrike" cap="none" normalizeH="0" baseline="0" dirty="0" smtClean="0">
                <a:ln>
                  <a:noFill/>
                </a:ln>
                <a:solidFill>
                  <a:schemeClr val="tx1"/>
                </a:solidFill>
                <a:effectLst/>
                <a:ea typeface="Times New Roman" pitchFamily="18" charset="0"/>
                <a:cs typeface="Times New Roman" pitchFamily="18" charset="0"/>
              </a:rPr>
              <a:t>alorizzazione dell’autonomia delle istituzioni scolastiche,</a:t>
            </a:r>
            <a:r>
              <a:rPr kumimoji="0" lang="it-IT" b="0" i="0" u="none" strike="noStrike" cap="none" normalizeH="0" baseline="0" dirty="0" smtClean="0">
                <a:ln>
                  <a:noFill/>
                </a:ln>
                <a:solidFill>
                  <a:schemeClr val="tx1"/>
                </a:solidFill>
                <a:effectLst/>
                <a:ea typeface="Times New Roman" pitchFamily="18" charset="0"/>
                <a:cs typeface="Times New Roman" pitchFamily="18" charset="0"/>
              </a:rPr>
              <a:t> le Indicazioni costituiscono il quadro di riferimento per la progettazione curricolare affidata alle scuole. </a:t>
            </a:r>
            <a:r>
              <a:rPr kumimoji="0" lang="it-IT" i="0" u="sng" strike="noStrike" cap="none" normalizeH="0" baseline="0" dirty="0" smtClean="0">
                <a:ln>
                  <a:noFill/>
                </a:ln>
                <a:solidFill>
                  <a:schemeClr val="tx1"/>
                </a:solidFill>
                <a:effectLst/>
                <a:ea typeface="Times New Roman" pitchFamily="18" charset="0"/>
                <a:cs typeface="Times New Roman" pitchFamily="18" charset="0"/>
              </a:rPr>
              <a:t>Sono un testo aperto, che la comunità professionale è chiamata ad assumere e a contestualizzare</a:t>
            </a:r>
            <a:r>
              <a:rPr kumimoji="0" lang="it-IT" b="0" i="0" u="none" strike="noStrike" cap="none" normalizeH="0" baseline="0" dirty="0" smtClean="0">
                <a:ln>
                  <a:noFill/>
                </a:ln>
                <a:solidFill>
                  <a:schemeClr val="tx1"/>
                </a:solidFill>
                <a:effectLst/>
                <a:ea typeface="Times New Roman" pitchFamily="18" charset="0"/>
                <a:cs typeface="Times New Roman" pitchFamily="18" charset="0"/>
              </a:rPr>
              <a:t>, elaborando specifiche scelte relative a contenuti, metodi, organizzazione e valutazione coerenti con i traguardi formativi previsti dal documento nazionale.</a:t>
            </a:r>
            <a:endParaRPr kumimoji="0" lang="it-IT" b="0" i="0" u="none" strike="noStrike" cap="none" normalizeH="0" baseline="0" dirty="0" smtClean="0">
              <a:ln>
                <a:noFill/>
              </a:ln>
              <a:solidFill>
                <a:schemeClr val="tx1"/>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b="0" i="0" u="none" strike="noStrike" cap="none" normalizeH="0" baseline="0" dirty="0" smtClean="0">
                <a:ln>
                  <a:noFill/>
                </a:ln>
                <a:solidFill>
                  <a:schemeClr val="tx1"/>
                </a:solidFill>
                <a:effectLst/>
                <a:ea typeface="Times New Roman" pitchFamily="18" charset="0"/>
                <a:cs typeface="Times New Roman" pitchFamily="18" charset="0"/>
              </a:rPr>
              <a:t>Il curricolo di istituto è espressione della libertà d’insegnamento e dell’autonomia scolastica e, al tempo stesso, esplicita le scelte della comunità scolastica e l’identità dell’istituto. La costruzione del curricolo è il processo attraverso il quale si sviluppano e organizzano la ricerca e l’innovazione educativa. </a:t>
            </a:r>
            <a:endParaRPr kumimoji="0" lang="it-IT" b="0" i="0" u="none" strike="noStrike" cap="none" normalizeH="0" baseline="0" dirty="0" smtClean="0">
              <a:ln>
                <a:noFill/>
              </a:ln>
              <a:solidFill>
                <a:schemeClr val="tx1"/>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b="0" i="0" u="none" strike="noStrike" cap="none" normalizeH="0" baseline="0" dirty="0" smtClean="0">
                <a:ln>
                  <a:noFill/>
                </a:ln>
                <a:solidFill>
                  <a:schemeClr val="tx1"/>
                </a:solidFill>
                <a:effectLst/>
                <a:ea typeface="Times New Roman" pitchFamily="18" charset="0"/>
                <a:cs typeface="Times New Roman" pitchFamily="18" charset="0"/>
              </a:rPr>
              <a:t>Ogni scuola predispone il curricolo all’interno del Piano dell’offerta formativa con riferimento al profilo dello studente al termine del primo ciclo di istruzione, ai traguardi per lo sviluppo delle competenze, agli obiettivi di apprendimento specifici per ogni disciplina. </a:t>
            </a:r>
            <a:endParaRPr kumimoji="0" lang="it-IT" b="0" i="0" u="none" strike="noStrike" cap="none" normalizeH="0" baseline="0" dirty="0" smtClean="0">
              <a:ln>
                <a:noFill/>
              </a:ln>
              <a:solidFill>
                <a:schemeClr val="tx1"/>
              </a:solidFill>
              <a:effectLst/>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endParaRPr kumimoji="0" lang="it-IT" sz="1800" b="0" i="0" u="none" strike="noStrike" cap="none" normalizeH="0" baseline="0" dirty="0" smtClean="0">
              <a:ln>
                <a:noFill/>
              </a:ln>
              <a:solidFill>
                <a:schemeClr val="tx1"/>
              </a:solidFill>
              <a:effectLst/>
              <a:cs typeface="Arial" pitchFamily="34" charset="0"/>
            </a:endParaRPr>
          </a:p>
        </p:txBody>
      </p:sp>
      <p:sp>
        <p:nvSpPr>
          <p:cNvPr id="3" name="CasellaDiTesto 2"/>
          <p:cNvSpPr txBox="1"/>
          <p:nvPr/>
        </p:nvSpPr>
        <p:spPr>
          <a:xfrm>
            <a:off x="4370577" y="6488668"/>
            <a:ext cx="4355359" cy="338554"/>
          </a:xfrm>
          <a:prstGeom prst="rect">
            <a:avLst/>
          </a:prstGeom>
          <a:noFill/>
        </p:spPr>
        <p:txBody>
          <a:bodyPr wrap="none" rtlCol="0">
            <a:spAutoFit/>
          </a:bodyPr>
          <a:lstStyle/>
          <a:p>
            <a:r>
              <a:rPr lang="it-IT" sz="1600" b="1" i="1" dirty="0" smtClean="0">
                <a:solidFill>
                  <a:schemeClr val="accent4">
                    <a:lumMod val="75000"/>
                  </a:schemeClr>
                </a:solidFill>
                <a:effectLst>
                  <a:outerShdw blurRad="38100" dist="38100" dir="2700000" algn="tl">
                    <a:srgbClr val="000000">
                      <a:alpha val="43137"/>
                    </a:srgbClr>
                  </a:outerShdw>
                </a:effectLst>
              </a:rPr>
              <a:t>Dalle “Indicazioni Nazionali per il Curricolo” 2012</a:t>
            </a:r>
            <a:endParaRPr lang="it-IT" sz="1600" b="1" i="1" dirty="0">
              <a:solidFill>
                <a:schemeClr val="accent4">
                  <a:lumMod val="75000"/>
                </a:schemeClr>
              </a:solidFill>
              <a:effectLst>
                <a:outerShdw blurRad="38100" dist="38100" dir="2700000" algn="tl">
                  <a:srgbClr val="000000">
                    <a:alpha val="43137"/>
                  </a:srgbClr>
                </a:outerShdw>
              </a:effectLs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323528" y="836712"/>
            <a:ext cx="8424936" cy="36933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it-IT" b="0" i="0" u="none" strike="noStrike" cap="none" normalizeH="0" baseline="0" dirty="0" smtClean="0">
                <a:ln>
                  <a:noFill/>
                </a:ln>
                <a:solidFill>
                  <a:schemeClr val="tx1"/>
                </a:solidFill>
                <a:effectLst/>
                <a:ea typeface="Times New Roman" pitchFamily="18" charset="0"/>
                <a:cs typeface="Times New Roman" pitchFamily="18" charset="0"/>
              </a:rPr>
              <a:t> </a:t>
            </a:r>
            <a:endParaRPr kumimoji="0" lang="it-IT" b="0" i="0" u="none" strike="noStrike" cap="none" normalizeH="0" baseline="0" dirty="0" smtClean="0">
              <a:ln>
                <a:noFill/>
              </a:ln>
              <a:solidFill>
                <a:schemeClr val="tx1"/>
              </a:solidFill>
              <a:effectLst/>
              <a:cs typeface="Arial" pitchFamily="34" charset="0"/>
            </a:endParaRPr>
          </a:p>
          <a:p>
            <a:pPr lvl="0" algn="just" eaLnBrk="0" fontAlgn="base" hangingPunct="0">
              <a:spcBef>
                <a:spcPct val="0"/>
              </a:spcBef>
              <a:spcAft>
                <a:spcPct val="0"/>
              </a:spcAft>
            </a:pPr>
            <a:r>
              <a:rPr lang="it-IT" sz="2400" dirty="0" err="1" smtClean="0">
                <a:ea typeface="Times New Roman" pitchFamily="18" charset="0"/>
                <a:cs typeface="Times New Roman" pitchFamily="18" charset="0"/>
              </a:rPr>
              <a:t>…i</a:t>
            </a:r>
            <a:r>
              <a:rPr lang="it-IT" sz="2400" dirty="0" smtClean="0">
                <a:ea typeface="Times New Roman" pitchFamily="18" charset="0"/>
                <a:cs typeface="Times New Roman" pitchFamily="18" charset="0"/>
              </a:rPr>
              <a:t> docenti individuano le esperienze di apprendimento più efficaci, le scelte didattiche più significative, le strategie più idonee, con attenzione all’integrazione fra le discipline e alla loro possibile aggregazione in aree, così come indicato dal </a:t>
            </a:r>
            <a:r>
              <a:rPr lang="it-IT" sz="2400" b="1" dirty="0" smtClean="0">
                <a:effectLst>
                  <a:outerShdw blurRad="38100" dist="38100" dir="2700000" algn="tl">
                    <a:srgbClr val="000000">
                      <a:alpha val="43137"/>
                    </a:srgbClr>
                  </a:outerShdw>
                </a:effectLst>
                <a:ea typeface="Times New Roman" pitchFamily="18" charset="0"/>
                <a:cs typeface="Times New Roman" pitchFamily="18" charset="0"/>
              </a:rPr>
              <a:t>Regolamento dell’autonomia scolastica</a:t>
            </a:r>
            <a:r>
              <a:rPr lang="it-IT" sz="2400" dirty="0" smtClean="0">
                <a:ea typeface="Times New Roman" pitchFamily="18" charset="0"/>
                <a:cs typeface="Times New Roman" pitchFamily="18" charset="0"/>
              </a:rPr>
              <a:t>, </a:t>
            </a:r>
            <a:r>
              <a:rPr lang="it-IT" sz="2400" b="1" dirty="0" smtClean="0">
                <a:solidFill>
                  <a:srgbClr val="00B050"/>
                </a:solidFill>
                <a:effectLst>
                  <a:outerShdw blurRad="38100" dist="38100" dir="2700000" algn="tl">
                    <a:srgbClr val="000000">
                      <a:alpha val="43137"/>
                    </a:srgbClr>
                  </a:outerShdw>
                </a:effectLst>
                <a:ea typeface="Times New Roman" pitchFamily="18" charset="0"/>
                <a:cs typeface="Times New Roman" pitchFamily="18" charset="0"/>
              </a:rPr>
              <a:t>che affida questo compito alle istituzioni scolastiche.</a:t>
            </a:r>
          </a:p>
          <a:p>
            <a:pPr lvl="0" algn="just" eaLnBrk="0" fontAlgn="base" hangingPunct="0">
              <a:spcBef>
                <a:spcPct val="0"/>
              </a:spcBef>
              <a:spcAft>
                <a:spcPct val="0"/>
              </a:spcAft>
            </a:pPr>
            <a:endParaRPr lang="it-IT" sz="2400" dirty="0" smtClean="0">
              <a:ea typeface="Times New Roman" pitchFamily="18" charset="0"/>
              <a:cs typeface="Times New Roman" pitchFamily="18" charset="0"/>
            </a:endParaRPr>
          </a:p>
          <a:p>
            <a:pPr lvl="0" algn="just" eaLnBrk="0" fontAlgn="base" hangingPunct="0">
              <a:spcBef>
                <a:spcPct val="0"/>
              </a:spcBef>
              <a:spcAft>
                <a:spcPct val="0"/>
              </a:spcAft>
            </a:pPr>
            <a:endParaRPr lang="it-IT" sz="2400" dirty="0" smtClean="0">
              <a:ea typeface="Times New Roman" pitchFamily="18" charset="0"/>
              <a:cs typeface="Times New Roman" pitchFamily="18" charset="0"/>
            </a:endParaRPr>
          </a:p>
          <a:p>
            <a:pPr lvl="0" algn="just" eaLnBrk="0" fontAlgn="base" hangingPunct="0">
              <a:spcBef>
                <a:spcPct val="0"/>
              </a:spcBef>
              <a:spcAft>
                <a:spcPct val="0"/>
              </a:spcAft>
            </a:pPr>
            <a:r>
              <a:rPr lang="it-IT" sz="2400" dirty="0" smtClean="0">
                <a:ea typeface="Times New Roman" pitchFamily="18" charset="0"/>
                <a:cs typeface="Times New Roman" pitchFamily="18" charset="0"/>
              </a:rPr>
              <a:t> </a:t>
            </a:r>
            <a:r>
              <a:rPr kumimoji="0" lang="it-IT" sz="2400" b="1" i="0" u="none" strike="noStrike" cap="none" normalizeH="0" baseline="0" dirty="0" smtClean="0">
                <a:ln>
                  <a:noFill/>
                </a:ln>
                <a:solidFill>
                  <a:schemeClr val="tx1"/>
                </a:solidFill>
                <a:effectLst/>
                <a:ea typeface="Times New Roman" pitchFamily="18" charset="0"/>
                <a:cs typeface="Times New Roman" pitchFamily="18" charset="0"/>
                <a:hlinkClick r:id="rId2"/>
              </a:rPr>
              <a:t>http://www.edscuola.it/archivio/</a:t>
            </a:r>
            <a:r>
              <a:rPr kumimoji="0" lang="it-IT" sz="2400" b="1" i="0" u="none" strike="noStrike" cap="none" normalizeH="0" baseline="0" dirty="0" err="1" smtClean="0">
                <a:ln>
                  <a:noFill/>
                </a:ln>
                <a:solidFill>
                  <a:schemeClr val="tx1"/>
                </a:solidFill>
                <a:effectLst/>
                <a:ea typeface="Times New Roman" pitchFamily="18" charset="0"/>
                <a:cs typeface="Times New Roman" pitchFamily="18" charset="0"/>
                <a:hlinkClick r:id="rId2"/>
              </a:rPr>
              <a:t>ped</a:t>
            </a:r>
            <a:r>
              <a:rPr kumimoji="0" lang="it-IT" sz="2400" b="1" i="0" u="none" strike="noStrike" cap="none" normalizeH="0" baseline="0" dirty="0" smtClean="0">
                <a:ln>
                  <a:noFill/>
                </a:ln>
                <a:solidFill>
                  <a:schemeClr val="tx1"/>
                </a:solidFill>
                <a:effectLst/>
                <a:ea typeface="Times New Roman" pitchFamily="18" charset="0"/>
                <a:cs typeface="Times New Roman" pitchFamily="18" charset="0"/>
                <a:hlinkClick r:id="rId2"/>
              </a:rPr>
              <a:t>/autonomia/</a:t>
            </a:r>
            <a:r>
              <a:rPr kumimoji="0" lang="it-IT" sz="2400" b="1" i="0" u="none" strike="noStrike" cap="none" normalizeH="0" baseline="0" dirty="0" err="1" smtClean="0">
                <a:ln>
                  <a:noFill/>
                </a:ln>
                <a:solidFill>
                  <a:schemeClr val="tx1"/>
                </a:solidFill>
                <a:effectLst/>
                <a:ea typeface="Times New Roman" pitchFamily="18" charset="0"/>
                <a:cs typeface="Times New Roman" pitchFamily="18" charset="0"/>
                <a:hlinkClick r:id="rId2"/>
              </a:rPr>
              <a:t>regautsch.pdf</a:t>
            </a:r>
            <a:r>
              <a:rPr kumimoji="0" lang="it-IT" sz="2400" b="1" i="0" u="none" strike="noStrike" cap="none" normalizeH="0" baseline="0" dirty="0" smtClean="0">
                <a:ln>
                  <a:noFill/>
                </a:ln>
                <a:solidFill>
                  <a:schemeClr val="tx1"/>
                </a:solidFill>
                <a:effectLst/>
                <a:ea typeface="Times New Roman" pitchFamily="18" charset="0"/>
                <a:cs typeface="Times New Roman" pitchFamily="18" charset="0"/>
              </a:rPr>
              <a:t> </a:t>
            </a:r>
            <a:endParaRPr kumimoji="0" lang="it-IT" sz="2400" b="0" i="0" u="none" strike="noStrike" cap="none" normalizeH="0" baseline="0" dirty="0" smtClean="0">
              <a:ln>
                <a:noFill/>
              </a:ln>
              <a:solidFill>
                <a:schemeClr val="tx1"/>
              </a:solidFill>
              <a:effectLst/>
              <a:cs typeface="Arial" pitchFamily="34" charset="0"/>
            </a:endParaRPr>
          </a:p>
        </p:txBody>
      </p:sp>
      <p:sp>
        <p:nvSpPr>
          <p:cNvPr id="3" name="CasellaDiTesto 2"/>
          <p:cNvSpPr txBox="1"/>
          <p:nvPr/>
        </p:nvSpPr>
        <p:spPr>
          <a:xfrm>
            <a:off x="4370577" y="6488668"/>
            <a:ext cx="4355359" cy="338554"/>
          </a:xfrm>
          <a:prstGeom prst="rect">
            <a:avLst/>
          </a:prstGeom>
          <a:noFill/>
        </p:spPr>
        <p:txBody>
          <a:bodyPr wrap="none" rtlCol="0">
            <a:spAutoFit/>
          </a:bodyPr>
          <a:lstStyle/>
          <a:p>
            <a:r>
              <a:rPr lang="it-IT" sz="1600" b="1" i="1" dirty="0" smtClean="0">
                <a:solidFill>
                  <a:schemeClr val="accent4">
                    <a:lumMod val="75000"/>
                  </a:schemeClr>
                </a:solidFill>
                <a:effectLst>
                  <a:outerShdw blurRad="38100" dist="38100" dir="2700000" algn="tl">
                    <a:srgbClr val="000000">
                      <a:alpha val="43137"/>
                    </a:srgbClr>
                  </a:outerShdw>
                </a:effectLst>
              </a:rPr>
              <a:t>Dalle “Indicazioni Nazionali per il Curricolo” 2012</a:t>
            </a:r>
            <a:endParaRPr lang="it-IT" sz="1600" b="1" i="1" dirty="0">
              <a:solidFill>
                <a:schemeClr val="accent4">
                  <a:lumMod val="75000"/>
                </a:schemeClr>
              </a:solidFill>
              <a:effectLst>
                <a:outerShdw blurRad="38100" dist="38100" dir="2700000" algn="tl">
                  <a:srgbClr val="000000">
                    <a:alpha val="43137"/>
                  </a:srgbClr>
                </a:outerShdw>
              </a:effectLs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
          <p:cNvSpPr>
            <a:spLocks noChangeArrowheads="1"/>
          </p:cNvSpPr>
          <p:nvPr/>
        </p:nvSpPr>
        <p:spPr bwMode="auto">
          <a:xfrm>
            <a:off x="251520" y="404664"/>
            <a:ext cx="8640960" cy="5893921"/>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L="0" marR="0" lvl="0" indent="180975" algn="l" defTabSz="914400" rtl="0" eaLnBrk="1" fontAlgn="base" latinLnBrk="0" hangingPunct="1">
              <a:lnSpc>
                <a:spcPct val="100000"/>
              </a:lnSpc>
              <a:spcBef>
                <a:spcPct val="0"/>
              </a:spcBef>
              <a:spcAft>
                <a:spcPct val="0"/>
              </a:spcAft>
              <a:buClrTx/>
              <a:buSzTx/>
              <a:buFontTx/>
              <a:buNone/>
              <a:tabLst/>
            </a:pPr>
            <a:r>
              <a:rPr kumimoji="0" lang="it-IT" sz="2800" b="1" i="0" u="none" strike="noStrike" cap="none" normalizeH="0" baseline="0" dirty="0" smtClean="0" bmk="_Toc338779284">
                <a:ln>
                  <a:noFill/>
                </a:ln>
                <a:solidFill>
                  <a:schemeClr val="tx2">
                    <a:lumMod val="60000"/>
                    <a:lumOff val="40000"/>
                  </a:schemeClr>
                </a:solidFill>
                <a:effectLst>
                  <a:outerShdw blurRad="38100" dist="38100" dir="2700000" algn="tl">
                    <a:srgbClr val="000000">
                      <a:alpha val="43137"/>
                    </a:srgbClr>
                  </a:outerShdw>
                </a:effectLst>
                <a:latin typeface="Arial" pitchFamily="34" charset="0"/>
                <a:ea typeface="Times New Roman" pitchFamily="18" charset="0"/>
                <a:cs typeface="Arial" pitchFamily="34" charset="0"/>
              </a:rPr>
              <a:t>Aree disciplinari e discipline</a:t>
            </a:r>
          </a:p>
          <a:p>
            <a:pPr marL="0" marR="0" lvl="0" indent="180975" algn="l" defTabSz="914400" rtl="0" eaLnBrk="1" fontAlgn="base" latinLnBrk="0" hangingPunct="1">
              <a:lnSpc>
                <a:spcPct val="100000"/>
              </a:lnSpc>
              <a:spcBef>
                <a:spcPct val="0"/>
              </a:spcBef>
              <a:spcAft>
                <a:spcPct val="0"/>
              </a:spcAft>
              <a:buClrTx/>
              <a:buSzTx/>
              <a:buFontTx/>
              <a:buNone/>
              <a:tabLst/>
            </a:pPr>
            <a:endParaRPr kumimoji="0" lang="it-IT" sz="2800" b="1" i="0" u="none" strike="noStrike" cap="none" normalizeH="0" baseline="0" dirty="0" smtClean="0">
              <a:ln>
                <a:noFill/>
              </a:ln>
              <a:solidFill>
                <a:schemeClr val="tx2">
                  <a:lumMod val="60000"/>
                  <a:lumOff val="40000"/>
                </a:schemeClr>
              </a:solidFill>
              <a:effectLst>
                <a:outerShdw blurRad="38100" dist="38100" dir="2700000" algn="tl">
                  <a:srgbClr val="000000">
                    <a:alpha val="43137"/>
                  </a:srgbClr>
                </a:outerShdw>
              </a:effectLst>
              <a:latin typeface="Arial" pitchFamily="34" charset="0"/>
              <a:ea typeface="Times New Roman" pitchFamily="18" charset="0"/>
              <a:cs typeface="Arial" pitchFamily="34" charset="0"/>
            </a:endParaRPr>
          </a:p>
          <a:p>
            <a:pPr marL="0" marR="0" lvl="0" indent="180975" algn="just" defTabSz="914400" rtl="0" eaLnBrk="0" fontAlgn="base" latinLnBrk="0" hangingPunct="0">
              <a:lnSpc>
                <a:spcPct val="100000"/>
              </a:lnSpc>
              <a:spcBef>
                <a:spcPct val="0"/>
              </a:spcBef>
              <a:spcAft>
                <a:spcPct val="0"/>
              </a:spcAft>
              <a:buClrTx/>
              <a:buSzTx/>
              <a:buFontTx/>
              <a:buNone/>
              <a:tabLst/>
            </a:pPr>
            <a:r>
              <a:rPr kumimoji="0" lang="it-IT" b="0" i="0" u="none" strike="noStrike" cap="none" normalizeH="0" baseline="0" dirty="0" smtClean="0">
                <a:ln>
                  <a:noFill/>
                </a:ln>
                <a:solidFill>
                  <a:schemeClr val="tx1"/>
                </a:solidFill>
                <a:effectLst/>
                <a:ea typeface="Times New Roman" pitchFamily="18" charset="0"/>
                <a:cs typeface="Times New Roman" pitchFamily="18" charset="0"/>
              </a:rPr>
              <a:t>Fin dalla scuola dell’infanzia, nella scuola primaria e nella scuola secondaria di primo grado l’attività didattica è orientata alla </a:t>
            </a:r>
            <a:r>
              <a:rPr kumimoji="0" lang="it-IT" b="0" i="0" u="none" strike="noStrike" cap="none" normalizeH="0" baseline="0" dirty="0" smtClean="0">
                <a:ln>
                  <a:noFill/>
                </a:ln>
                <a:solidFill>
                  <a:srgbClr val="00B050"/>
                </a:solidFill>
                <a:effectLst>
                  <a:outerShdw blurRad="38100" dist="38100" dir="2700000" algn="tl">
                    <a:srgbClr val="000000">
                      <a:alpha val="43137"/>
                    </a:srgbClr>
                  </a:outerShdw>
                </a:effectLst>
                <a:ea typeface="Times New Roman" pitchFamily="18" charset="0"/>
                <a:cs typeface="Times New Roman" pitchFamily="18" charset="0"/>
              </a:rPr>
              <a:t>qualità dell’apprendimento di ciascun alunno </a:t>
            </a:r>
            <a:r>
              <a:rPr kumimoji="0" lang="it-IT" b="0" i="0" u="none" strike="noStrike" cap="none" normalizeH="0" baseline="0" dirty="0" smtClean="0">
                <a:ln>
                  <a:noFill/>
                </a:ln>
                <a:solidFill>
                  <a:schemeClr val="tx1"/>
                </a:solidFill>
                <a:effectLst/>
                <a:ea typeface="Times New Roman" pitchFamily="18" charset="0"/>
                <a:cs typeface="Times New Roman" pitchFamily="18" charset="0"/>
              </a:rPr>
              <a:t>e </a:t>
            </a:r>
            <a:r>
              <a:rPr kumimoji="0" lang="it-IT" b="0" i="0" u="none" strike="noStrike" cap="none" normalizeH="0" baseline="0" dirty="0" smtClean="0">
                <a:ln>
                  <a:noFill/>
                </a:ln>
                <a:solidFill>
                  <a:srgbClr val="FF0000"/>
                </a:solidFill>
                <a:effectLst>
                  <a:outerShdw blurRad="38100" dist="38100" dir="2700000" algn="tl">
                    <a:srgbClr val="000000">
                      <a:alpha val="43137"/>
                    </a:srgbClr>
                  </a:outerShdw>
                </a:effectLst>
                <a:ea typeface="Times New Roman" pitchFamily="18" charset="0"/>
                <a:cs typeface="Times New Roman" pitchFamily="18" charset="0"/>
              </a:rPr>
              <a:t>non ad una sequenza lineare, e necessariamente incompleta, di contenuti disciplinari</a:t>
            </a:r>
            <a:r>
              <a:rPr kumimoji="0" lang="it-IT" b="0" i="0" u="none" strike="noStrike" cap="none" normalizeH="0" baseline="0" dirty="0" smtClean="0">
                <a:ln>
                  <a:noFill/>
                </a:ln>
                <a:solidFill>
                  <a:schemeClr val="tx1"/>
                </a:solidFill>
                <a:effectLst/>
                <a:ea typeface="Times New Roman" pitchFamily="18" charset="0"/>
                <a:cs typeface="Times New Roman" pitchFamily="18" charset="0"/>
              </a:rPr>
              <a:t>. I docenti, in stretta collaborazione, promuovono attività significative nelle quali gli strumenti e i metodi caratteristici delle discipline si confrontano e si intrecciano tra loro, evitando trattazioni di argomenti distanti dall’esperienza e frammentati in nozioni da memorizzare.</a:t>
            </a:r>
            <a:endParaRPr kumimoji="0" lang="it-IT" b="0" i="0" u="none" strike="noStrike" cap="none" normalizeH="0" baseline="0" dirty="0" smtClean="0">
              <a:ln>
                <a:noFill/>
              </a:ln>
              <a:solidFill>
                <a:schemeClr val="tx1"/>
              </a:solidFill>
              <a:effectLst/>
              <a:cs typeface="Arial" pitchFamily="34" charset="0"/>
            </a:endParaRPr>
          </a:p>
          <a:p>
            <a:pPr marL="0" marR="0" lvl="0" indent="180975" algn="just" defTabSz="914400" rtl="0" eaLnBrk="0" fontAlgn="base" latinLnBrk="0" hangingPunct="0">
              <a:lnSpc>
                <a:spcPct val="100000"/>
              </a:lnSpc>
              <a:spcBef>
                <a:spcPct val="0"/>
              </a:spcBef>
              <a:spcAft>
                <a:spcPct val="0"/>
              </a:spcAft>
              <a:buClrTx/>
              <a:buSzTx/>
              <a:buFontTx/>
              <a:buNone/>
              <a:tabLst/>
            </a:pPr>
            <a:r>
              <a:rPr kumimoji="0" lang="it-IT" b="0" i="0" u="none" strike="noStrike" cap="none" normalizeH="0" baseline="0" dirty="0" smtClean="0">
                <a:ln>
                  <a:noFill/>
                </a:ln>
                <a:solidFill>
                  <a:schemeClr val="tx1"/>
                </a:solidFill>
                <a:effectLst/>
                <a:ea typeface="Times New Roman" pitchFamily="18" charset="0"/>
                <a:cs typeface="Times New Roman" pitchFamily="18" charset="0"/>
              </a:rPr>
              <a:t>Le discipline, così come noi le conosciamo, sono state storicamente separate l’una dall’altra da confini convenzionali che non hanno alcun riscontro con l’unitarietà tipica dei processi di apprendimento. Ogni persona, a scuola come nella vita, impara infatti attingendo liberamente dalla sua esperienza, dalle conoscenze o dalle discipline, elaborandole con un’attività continua e autonoma.</a:t>
            </a:r>
            <a:endParaRPr kumimoji="0" lang="it-IT" b="0" i="0" u="none" strike="noStrike" cap="none" normalizeH="0" baseline="0" dirty="0" smtClean="0">
              <a:ln>
                <a:noFill/>
              </a:ln>
              <a:solidFill>
                <a:schemeClr val="tx1"/>
              </a:solidFill>
              <a:effectLst/>
              <a:cs typeface="Arial" pitchFamily="34" charset="0"/>
            </a:endParaRPr>
          </a:p>
          <a:p>
            <a:pPr marL="0" marR="0" lvl="0" indent="180975" algn="just" defTabSz="914400" rtl="0" eaLnBrk="0" fontAlgn="base" latinLnBrk="0" hangingPunct="0">
              <a:lnSpc>
                <a:spcPct val="100000"/>
              </a:lnSpc>
              <a:spcBef>
                <a:spcPct val="0"/>
              </a:spcBef>
              <a:spcAft>
                <a:spcPct val="0"/>
              </a:spcAft>
              <a:buClrTx/>
              <a:buSzTx/>
              <a:buFontTx/>
              <a:buNone/>
              <a:tabLst/>
            </a:pPr>
            <a:r>
              <a:rPr kumimoji="0" lang="it-IT" b="0" i="0" u="none" strike="noStrike" cap="none" normalizeH="0" baseline="0" dirty="0" smtClean="0">
                <a:ln>
                  <a:noFill/>
                </a:ln>
                <a:solidFill>
                  <a:schemeClr val="tx1"/>
                </a:solidFill>
                <a:effectLst/>
                <a:ea typeface="Times New Roman" pitchFamily="18" charset="0"/>
                <a:cs typeface="Times New Roman" pitchFamily="18" charset="0"/>
              </a:rPr>
              <a:t>Oggi, inoltre, le stesse fondamenta delle discipline sono caratterizzate da un’intrinseca complessità e da vaste aree di connessione che rendono improponibili rigide separazioni. </a:t>
            </a:r>
            <a:endParaRPr kumimoji="0" lang="it-IT" b="0" i="0" u="none" strike="noStrike" cap="none" normalizeH="0" baseline="0" dirty="0" smtClean="0">
              <a:ln>
                <a:noFill/>
              </a:ln>
              <a:solidFill>
                <a:schemeClr val="tx1"/>
              </a:solidFill>
              <a:effectLst/>
              <a:ea typeface="Times New Roman" pitchFamily="18" charset="0"/>
              <a:cs typeface="Arial" pitchFamily="34" charset="0"/>
            </a:endParaRPr>
          </a:p>
          <a:p>
            <a:pPr marL="0" marR="0" lvl="0" indent="180975" algn="just" defTabSz="914400" rtl="0" eaLnBrk="0" fontAlgn="base" latinLnBrk="0" hangingPunct="0">
              <a:lnSpc>
                <a:spcPct val="100000"/>
              </a:lnSpc>
              <a:spcBef>
                <a:spcPct val="0"/>
              </a:spcBef>
              <a:spcAft>
                <a:spcPct val="0"/>
              </a:spcAft>
              <a:buClrTx/>
              <a:buSzTx/>
              <a:buFontTx/>
              <a:buNone/>
              <a:tabLst/>
            </a:pPr>
            <a:r>
              <a:rPr kumimoji="0" lang="it-IT" b="0" i="0" u="none" strike="noStrike" cap="none" normalizeH="0" baseline="0" dirty="0" smtClean="0">
                <a:ln>
                  <a:noFill/>
                </a:ln>
                <a:solidFill>
                  <a:schemeClr val="tx1"/>
                </a:solidFill>
                <a:effectLst/>
                <a:ea typeface="Times New Roman" pitchFamily="18" charset="0"/>
                <a:cs typeface="Arial" pitchFamily="34" charset="0"/>
              </a:rPr>
              <a:t>Nelle Indicazioni le discipline non sono aggregate in aree precostituite per non favorire un’affinità più intensa tra alcune rispetto ad altre, volendo rafforzare così trasversalità e interconnessioni più ampie e assicurare l’unitarietà del loro insegnamento. </a:t>
            </a:r>
            <a:r>
              <a:rPr kumimoji="0" lang="it-IT" b="0" i="0" u="sng" strike="noStrike" cap="none" normalizeH="0" baseline="0" dirty="0" smtClean="0">
                <a:ln>
                  <a:noFill/>
                </a:ln>
                <a:solidFill>
                  <a:schemeClr val="tx1"/>
                </a:solidFill>
                <a:effectLst/>
                <a:ea typeface="Times New Roman" pitchFamily="18" charset="0"/>
                <a:cs typeface="Arial" pitchFamily="34" charset="0"/>
              </a:rPr>
              <a:t>Sul piano organizzativo e didattico la definizione di aree o di assi funzionali all’ottimale utilizzazione delle risorse è comunque rimessa all’autonoma valutazione di ogni scuola</a:t>
            </a:r>
            <a:r>
              <a:rPr kumimoji="0" lang="it-IT" b="0" i="0" u="none" strike="noStrike" cap="none" normalizeH="0" baseline="0" dirty="0" smtClean="0">
                <a:ln>
                  <a:noFill/>
                </a:ln>
                <a:solidFill>
                  <a:schemeClr val="tx1"/>
                </a:solidFill>
                <a:effectLst/>
                <a:cs typeface="Arial" pitchFamily="34" charset="0"/>
              </a:rPr>
              <a:t> </a:t>
            </a:r>
          </a:p>
        </p:txBody>
      </p:sp>
      <p:sp>
        <p:nvSpPr>
          <p:cNvPr id="3" name="CasellaDiTesto 2"/>
          <p:cNvSpPr txBox="1"/>
          <p:nvPr/>
        </p:nvSpPr>
        <p:spPr>
          <a:xfrm>
            <a:off x="4370577" y="6488668"/>
            <a:ext cx="4355359" cy="338554"/>
          </a:xfrm>
          <a:prstGeom prst="rect">
            <a:avLst/>
          </a:prstGeom>
          <a:noFill/>
        </p:spPr>
        <p:txBody>
          <a:bodyPr wrap="none" rtlCol="0">
            <a:spAutoFit/>
          </a:bodyPr>
          <a:lstStyle/>
          <a:p>
            <a:r>
              <a:rPr lang="it-IT" sz="1600" b="1" i="1" dirty="0" smtClean="0">
                <a:solidFill>
                  <a:schemeClr val="accent4">
                    <a:lumMod val="75000"/>
                  </a:schemeClr>
                </a:solidFill>
                <a:effectLst>
                  <a:outerShdw blurRad="38100" dist="38100" dir="2700000" algn="tl">
                    <a:srgbClr val="000000">
                      <a:alpha val="43137"/>
                    </a:srgbClr>
                  </a:outerShdw>
                </a:effectLst>
              </a:rPr>
              <a:t>Dalle “Indicazioni Nazionali per il Curricolo” 2012</a:t>
            </a:r>
            <a:endParaRPr lang="it-IT" sz="1600" b="1" i="1" dirty="0">
              <a:solidFill>
                <a:schemeClr val="accent4">
                  <a:lumMod val="75000"/>
                </a:schemeClr>
              </a:solidFill>
              <a:effectLst>
                <a:outerShdw blurRad="38100" dist="38100" dir="2700000" algn="tl">
                  <a:srgbClr val="000000">
                    <a:alpha val="43137"/>
                  </a:srgbClr>
                </a:outerShdw>
              </a:effectLs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1"/>
          <p:cNvSpPr>
            <a:spLocks noChangeArrowheads="1"/>
          </p:cNvSpPr>
          <p:nvPr/>
        </p:nvSpPr>
        <p:spPr bwMode="auto">
          <a:xfrm>
            <a:off x="467544" y="260648"/>
            <a:ext cx="8208912" cy="538609"/>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R="0" lvl="0" algn="l" defTabSz="914400" rtl="0" eaLnBrk="1" fontAlgn="base" latinLnBrk="0" hangingPunct="1">
              <a:lnSpc>
                <a:spcPct val="100000"/>
              </a:lnSpc>
              <a:spcBef>
                <a:spcPct val="0"/>
              </a:spcBef>
              <a:spcAft>
                <a:spcPct val="0"/>
              </a:spcAft>
              <a:buClrTx/>
              <a:buSzTx/>
              <a:buFontTx/>
              <a:buNone/>
              <a:tabLst/>
            </a:pPr>
            <a:r>
              <a:rPr kumimoji="0" lang="it-IT" sz="3200" b="1" i="0" u="none" strike="noStrike" cap="none" normalizeH="0" baseline="0" dirty="0" smtClean="0" bmk="_Toc338779287">
                <a:ln>
                  <a:noFill/>
                </a:ln>
                <a:solidFill>
                  <a:schemeClr val="tx2">
                    <a:lumMod val="60000"/>
                    <a:lumOff val="40000"/>
                  </a:schemeClr>
                </a:solidFill>
                <a:effectLst>
                  <a:outerShdw blurRad="38100" dist="38100" dir="2700000" algn="tl">
                    <a:srgbClr val="000000">
                      <a:alpha val="43137"/>
                    </a:srgbClr>
                  </a:outerShdw>
                </a:effectLst>
                <a:ea typeface="Times New Roman" pitchFamily="18" charset="0"/>
                <a:cs typeface="Arial" pitchFamily="34" charset="0"/>
              </a:rPr>
              <a:t>Obiettivi di apprendimento</a:t>
            </a:r>
          </a:p>
        </p:txBody>
      </p:sp>
      <p:sp>
        <p:nvSpPr>
          <p:cNvPr id="53251"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5" name="CasellaDiTesto 4"/>
          <p:cNvSpPr txBox="1"/>
          <p:nvPr/>
        </p:nvSpPr>
        <p:spPr>
          <a:xfrm>
            <a:off x="3873968" y="6519446"/>
            <a:ext cx="5270032" cy="338554"/>
          </a:xfrm>
          <a:prstGeom prst="rect">
            <a:avLst/>
          </a:prstGeom>
          <a:noFill/>
        </p:spPr>
        <p:txBody>
          <a:bodyPr wrap="none" rtlCol="0">
            <a:spAutoFit/>
          </a:bodyPr>
          <a:lstStyle/>
          <a:p>
            <a:r>
              <a:rPr lang="it-IT" sz="1600" b="1" i="1" dirty="0" smtClean="0">
                <a:solidFill>
                  <a:schemeClr val="accent4">
                    <a:lumMod val="75000"/>
                  </a:schemeClr>
                </a:solidFill>
                <a:effectLst>
                  <a:outerShdw blurRad="38100" dist="38100" dir="2700000" algn="tl">
                    <a:srgbClr val="000000">
                      <a:alpha val="43137"/>
                    </a:srgbClr>
                  </a:outerShdw>
                </a:effectLst>
              </a:rPr>
              <a:t>Dalle “Indicazioni Nazionali per il Curricolo” 2012 / </a:t>
            </a:r>
            <a:r>
              <a:rPr lang="it-IT" sz="1600" b="1" i="1" dirty="0" err="1" smtClean="0">
                <a:solidFill>
                  <a:schemeClr val="accent4">
                    <a:lumMod val="75000"/>
                  </a:schemeClr>
                </a:solidFill>
                <a:effectLst>
                  <a:outerShdw blurRad="38100" dist="38100" dir="2700000" algn="tl">
                    <a:srgbClr val="000000">
                      <a:alpha val="43137"/>
                    </a:srgbClr>
                  </a:outerShdw>
                </a:effectLst>
              </a:rPr>
              <a:t>Petracca</a:t>
            </a:r>
            <a:endParaRPr lang="it-IT" sz="1600" b="1" i="1" dirty="0">
              <a:solidFill>
                <a:schemeClr val="accent4">
                  <a:lumMod val="75000"/>
                </a:schemeClr>
              </a:solidFill>
              <a:effectLst>
                <a:outerShdw blurRad="38100" dist="38100" dir="2700000" algn="tl">
                  <a:srgbClr val="000000">
                    <a:alpha val="43137"/>
                  </a:srgbClr>
                </a:outerShdw>
              </a:effectLst>
            </a:endParaRPr>
          </a:p>
        </p:txBody>
      </p:sp>
      <p:sp>
        <p:nvSpPr>
          <p:cNvPr id="7" name="Rettangolo 6"/>
          <p:cNvSpPr/>
          <p:nvPr/>
        </p:nvSpPr>
        <p:spPr>
          <a:xfrm>
            <a:off x="539552" y="1052736"/>
            <a:ext cx="8064896" cy="4680520"/>
          </a:xfrm>
          <a:prstGeom prst="rect">
            <a:avLst/>
          </a:prstGeom>
          <a:solidFill>
            <a:schemeClr val="accent1">
              <a:lumMod val="20000"/>
              <a:lumOff val="80000"/>
            </a:schemeClr>
          </a:solidFill>
          <a:scene3d>
            <a:camera prst="orthographicFront"/>
            <a:lightRig rig="threePt" dir="t"/>
          </a:scene3d>
          <a:sp3d>
            <a:bevelT prst="angle"/>
          </a:sp3d>
        </p:spPr>
        <p:txBody>
          <a:bodyPr wrap="square">
            <a:spAutoFit/>
          </a:bodyPr>
          <a:lstStyle/>
          <a:p>
            <a:pPr>
              <a:lnSpc>
                <a:spcPct val="90000"/>
              </a:lnSpc>
              <a:defRPr/>
            </a:pPr>
            <a:r>
              <a:rPr lang="it-IT" altLang="it-IT" sz="2400" b="1" dirty="0" smtClean="0">
                <a:solidFill>
                  <a:schemeClr val="accent2">
                    <a:lumMod val="75000"/>
                  </a:schemeClr>
                </a:solidFill>
                <a:effectLst>
                  <a:outerShdw blurRad="38100" dist="38100" dir="2700000" algn="tl">
                    <a:srgbClr val="000000">
                      <a:alpha val="43137"/>
                    </a:srgbClr>
                  </a:outerShdw>
                </a:effectLst>
                <a:cs typeface="Times New Roman" pitchFamily="18" charset="0"/>
              </a:rPr>
              <a:t>CURRICOLO VERTICALE</a:t>
            </a:r>
            <a:endParaRPr lang="it-IT" sz="2400" b="1" dirty="0" smtClean="0">
              <a:solidFill>
                <a:schemeClr val="accent2">
                  <a:lumMod val="75000"/>
                </a:schemeClr>
              </a:solidFill>
              <a:effectLst>
                <a:outerShdw blurRad="38100" dist="38100" dir="2700000" algn="tl">
                  <a:srgbClr val="000000">
                    <a:alpha val="43137"/>
                  </a:srgbClr>
                </a:outerShdw>
              </a:effectLst>
            </a:endParaRPr>
          </a:p>
          <a:p>
            <a:pPr>
              <a:lnSpc>
                <a:spcPct val="90000"/>
              </a:lnSpc>
              <a:defRPr/>
            </a:pPr>
            <a:endParaRPr lang="it-IT" altLang="it-IT" b="1" dirty="0" smtClean="0"/>
          </a:p>
          <a:p>
            <a:pPr marL="342900" indent="-342900" algn="just">
              <a:lnSpc>
                <a:spcPct val="90000"/>
              </a:lnSpc>
              <a:buFont typeface="+mj-lt"/>
              <a:buAutoNum type="arabicPeriod"/>
              <a:defRPr/>
            </a:pPr>
            <a:r>
              <a:rPr lang="it-IT" altLang="it-IT" sz="2400" b="1" dirty="0" smtClean="0">
                <a:solidFill>
                  <a:srgbClr val="FF0000"/>
                </a:solidFill>
                <a:effectLst>
                  <a:outerShdw blurRad="38100" dist="38100" dir="2700000" algn="tl">
                    <a:srgbClr val="000000">
                      <a:alpha val="43137"/>
                    </a:srgbClr>
                  </a:outerShdw>
                </a:effectLst>
              </a:rPr>
              <a:t>Individuano</a:t>
            </a:r>
            <a:r>
              <a:rPr lang="it-IT" altLang="it-IT" sz="2400" b="1" dirty="0" smtClean="0">
                <a:effectLst>
                  <a:outerShdw blurRad="38100" dist="38100" dir="2700000" algn="tl">
                    <a:srgbClr val="000000">
                      <a:alpha val="43137"/>
                    </a:srgbClr>
                  </a:outerShdw>
                </a:effectLst>
              </a:rPr>
              <a:t> </a:t>
            </a:r>
            <a:r>
              <a:rPr lang="it-IT" altLang="it-IT" sz="2400" b="1" dirty="0" smtClean="0">
                <a:solidFill>
                  <a:srgbClr val="FF0000"/>
                </a:solidFill>
                <a:effectLst>
                  <a:outerShdw blurRad="38100" dist="38100" dir="2700000" algn="tl">
                    <a:srgbClr val="000000">
                      <a:alpha val="43137"/>
                    </a:srgbClr>
                  </a:outerShdw>
                </a:effectLst>
              </a:rPr>
              <a:t>campi del sapere,  conoscenze e abilità ritenuti indispensabili al fine di raggiungere i traguardi di sviluppo delle competenze </a:t>
            </a:r>
          </a:p>
          <a:p>
            <a:pPr marL="342900" indent="-342900" algn="just">
              <a:lnSpc>
                <a:spcPct val="90000"/>
              </a:lnSpc>
              <a:buFont typeface="+mj-lt"/>
              <a:buAutoNum type="arabicPeriod"/>
              <a:defRPr/>
            </a:pPr>
            <a:endParaRPr lang="it-IT" altLang="it-IT" sz="2400" b="1" dirty="0" smtClean="0">
              <a:solidFill>
                <a:srgbClr val="FF0000"/>
              </a:solidFill>
              <a:effectLst>
                <a:outerShdw blurRad="38100" dist="38100" dir="2700000" algn="tl">
                  <a:srgbClr val="000000">
                    <a:alpha val="43137"/>
                  </a:srgbClr>
                </a:outerShdw>
              </a:effectLst>
            </a:endParaRPr>
          </a:p>
          <a:p>
            <a:pPr marL="342900" indent="-342900" algn="just">
              <a:lnSpc>
                <a:spcPct val="90000"/>
              </a:lnSpc>
              <a:buFont typeface="+mj-lt"/>
              <a:buAutoNum type="arabicPeriod"/>
              <a:defRPr/>
            </a:pPr>
            <a:r>
              <a:rPr lang="it-IT" altLang="it-IT" sz="2400" b="1" dirty="0" smtClean="0">
                <a:solidFill>
                  <a:schemeClr val="accent6">
                    <a:lumMod val="50000"/>
                  </a:schemeClr>
                </a:solidFill>
                <a:effectLst>
                  <a:outerShdw blurRad="38100" dist="38100" dir="2700000" algn="tl">
                    <a:srgbClr val="000000">
                      <a:alpha val="43137"/>
                    </a:srgbClr>
                  </a:outerShdw>
                </a:effectLst>
              </a:rPr>
              <a:t>Devono essere tenuti presenti dai docenti per la loro progettazione didattica con attenzione alle condizioni di contesto, didattiche e organizzative mirando ad un insegnamento ricco ed efficace.</a:t>
            </a:r>
          </a:p>
          <a:p>
            <a:pPr marL="342900" indent="-342900" algn="just">
              <a:lnSpc>
                <a:spcPct val="90000"/>
              </a:lnSpc>
              <a:buFont typeface="+mj-lt"/>
              <a:buAutoNum type="arabicPeriod"/>
              <a:defRPr/>
            </a:pPr>
            <a:endParaRPr lang="it-IT" altLang="it-IT" sz="2400" b="1" dirty="0" smtClean="0">
              <a:solidFill>
                <a:schemeClr val="accent4">
                  <a:lumMod val="75000"/>
                </a:schemeClr>
              </a:solidFill>
              <a:effectLst>
                <a:outerShdw blurRad="38100" dist="38100" dir="2700000" algn="tl">
                  <a:srgbClr val="000000">
                    <a:alpha val="43137"/>
                  </a:srgbClr>
                </a:outerShdw>
              </a:effectLst>
            </a:endParaRPr>
          </a:p>
          <a:p>
            <a:pPr marL="342900" indent="-342900" algn="just">
              <a:lnSpc>
                <a:spcPct val="90000"/>
              </a:lnSpc>
              <a:buFont typeface="+mj-lt"/>
              <a:buAutoNum type="arabicPeriod"/>
              <a:defRPr/>
            </a:pPr>
            <a:r>
              <a:rPr lang="it-IT" altLang="it-IT" sz="2400" b="1" dirty="0" smtClean="0">
                <a:solidFill>
                  <a:srgbClr val="FF0000"/>
                </a:solidFill>
                <a:effectLst>
                  <a:outerShdw blurRad="38100" dist="38100" dir="2700000" algn="tl">
                    <a:srgbClr val="000000">
                      <a:alpha val="43137"/>
                    </a:srgbClr>
                  </a:outerShdw>
                </a:effectLst>
              </a:rPr>
              <a:t>Sono organizzati in nuclei tematici </a:t>
            </a:r>
            <a:r>
              <a:rPr lang="it-IT" sz="2400" dirty="0" smtClean="0">
                <a:ea typeface="Times New Roman" pitchFamily="18" charset="0"/>
                <a:cs typeface="Arial" pitchFamily="34" charset="0"/>
              </a:rPr>
              <a:t> </a:t>
            </a:r>
            <a:r>
              <a:rPr lang="it-IT" sz="2400" b="1" dirty="0" smtClean="0">
                <a:ea typeface="Times New Roman" pitchFamily="18" charset="0"/>
                <a:cs typeface="Arial" pitchFamily="34" charset="0"/>
              </a:rPr>
              <a:t>(N.B. NUCLEI FONDANTI “UDS” – unità di Studio) </a:t>
            </a:r>
            <a:r>
              <a:rPr lang="it-IT" altLang="it-IT" sz="2400" b="1" dirty="0" smtClean="0">
                <a:solidFill>
                  <a:srgbClr val="FF0000"/>
                </a:solidFill>
                <a:effectLst>
                  <a:outerShdw blurRad="38100" dist="38100" dir="2700000" algn="tl">
                    <a:srgbClr val="000000">
                      <a:alpha val="43137"/>
                    </a:srgbClr>
                  </a:outerShdw>
                </a:effectLst>
              </a:rPr>
              <a:t>e definiti in relazione a periodi didattici lunghi</a:t>
            </a:r>
            <a:endParaRPr lang="it-IT" altLang="it-IT" sz="2400" b="1" dirty="0" smtClean="0">
              <a:solidFill>
                <a:srgbClr val="6600FF"/>
              </a:solidFill>
              <a:effectLst>
                <a:outerShdw blurRad="38100" dist="38100" dir="2700000" algn="tl">
                  <a:srgbClr val="000000">
                    <a:alpha val="43137"/>
                  </a:srgbClr>
                </a:outerShdw>
              </a:effectLst>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p:cNvSpPr>
            <a:spLocks noChangeArrowheads="1"/>
          </p:cNvSpPr>
          <p:nvPr/>
        </p:nvSpPr>
        <p:spPr bwMode="auto">
          <a:xfrm>
            <a:off x="467544" y="332656"/>
            <a:ext cx="8352928" cy="3400931"/>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lvl="0" fontAlgn="base">
              <a:spcBef>
                <a:spcPct val="0"/>
              </a:spcBef>
              <a:spcAft>
                <a:spcPct val="0"/>
              </a:spcAft>
            </a:pPr>
            <a:r>
              <a:rPr kumimoji="0" lang="it-IT" sz="2800" b="1" i="0" u="none" strike="noStrike" cap="none" normalizeH="0" baseline="0" dirty="0" smtClean="0" bmk="_Toc338779288">
                <a:ln>
                  <a:noFill/>
                </a:ln>
                <a:solidFill>
                  <a:schemeClr val="tx2">
                    <a:lumMod val="60000"/>
                    <a:lumOff val="40000"/>
                  </a:schemeClr>
                </a:solidFill>
                <a:effectLst>
                  <a:outerShdw blurRad="38100" dist="38100" dir="2700000" algn="tl">
                    <a:srgbClr val="000000">
                      <a:alpha val="43137"/>
                    </a:srgbClr>
                  </a:outerShdw>
                </a:effectLst>
                <a:ea typeface="Times New Roman" pitchFamily="18" charset="0"/>
                <a:cs typeface="Arial" pitchFamily="34" charset="0"/>
              </a:rPr>
              <a:t>Valutazione</a:t>
            </a:r>
            <a:r>
              <a:rPr lang="it-IT" sz="2800" b="1" dirty="0" smtClean="0">
                <a:effectLst>
                  <a:outerShdw blurRad="38100" dist="38100" dir="2700000" algn="tl">
                    <a:srgbClr val="000000">
                      <a:alpha val="43137"/>
                    </a:srgbClr>
                  </a:outerShdw>
                </a:effectLst>
              </a:rPr>
              <a:t> </a:t>
            </a:r>
          </a:p>
          <a:p>
            <a:pPr lvl="0" fontAlgn="base">
              <a:spcBef>
                <a:spcPct val="0"/>
              </a:spcBef>
              <a:spcAft>
                <a:spcPct val="0"/>
              </a:spcAft>
            </a:pPr>
            <a:endParaRPr lang="it-IT" sz="2800" b="1" dirty="0" smtClean="0">
              <a:effectLst>
                <a:outerShdw blurRad="38100" dist="38100" dir="2700000" algn="tl">
                  <a:srgbClr val="000000">
                    <a:alpha val="43137"/>
                  </a:srgbClr>
                </a:outerShdw>
              </a:effectLst>
            </a:endParaRPr>
          </a:p>
          <a:p>
            <a:pPr lvl="0" algn="just" fontAlgn="base">
              <a:spcBef>
                <a:spcPct val="0"/>
              </a:spcBef>
              <a:spcAft>
                <a:spcPct val="0"/>
              </a:spcAft>
            </a:pPr>
            <a:r>
              <a:rPr lang="it-IT" sz="2400" dirty="0" smtClean="0"/>
              <a:t>La valutazione precede, accompagna e segue i percorsi curricolari. Attiva le azioni da intraprendere, regola quelle avviate, promuove il bilancio critico su quelle condotte a termine. Assume una preminente funzione formativa, di accompagnamento dei processi di apprendimento e di stimolo al miglioramento continuo. </a:t>
            </a:r>
            <a:endParaRPr kumimoji="0" lang="it-IT" sz="2400" b="0" i="0" u="none" strike="noStrike" cap="none" normalizeH="0" baseline="0" dirty="0" smtClean="0">
              <a:ln>
                <a:noFill/>
              </a:ln>
              <a:solidFill>
                <a:schemeClr val="tx2">
                  <a:lumMod val="60000"/>
                  <a:lumOff val="40000"/>
                </a:schemeClr>
              </a:solidFill>
              <a:effectLs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CasellaDiTesto 2"/>
          <p:cNvSpPr txBox="1"/>
          <p:nvPr/>
        </p:nvSpPr>
        <p:spPr>
          <a:xfrm>
            <a:off x="4370577" y="6488668"/>
            <a:ext cx="4355359" cy="338554"/>
          </a:xfrm>
          <a:prstGeom prst="rect">
            <a:avLst/>
          </a:prstGeom>
          <a:noFill/>
        </p:spPr>
        <p:txBody>
          <a:bodyPr wrap="none" rtlCol="0">
            <a:spAutoFit/>
          </a:bodyPr>
          <a:lstStyle/>
          <a:p>
            <a:r>
              <a:rPr lang="it-IT" sz="1600" b="1" i="1" dirty="0" smtClean="0">
                <a:solidFill>
                  <a:schemeClr val="accent4">
                    <a:lumMod val="75000"/>
                  </a:schemeClr>
                </a:solidFill>
                <a:effectLst>
                  <a:outerShdw blurRad="38100" dist="38100" dir="2700000" algn="tl">
                    <a:srgbClr val="000000">
                      <a:alpha val="43137"/>
                    </a:srgbClr>
                  </a:outerShdw>
                </a:effectLst>
              </a:rPr>
              <a:t>Dalle “Indicazioni Nazionali per il Curricolo” 2012</a:t>
            </a:r>
            <a:endParaRPr lang="it-IT" sz="1600" b="1" i="1" dirty="0">
              <a:solidFill>
                <a:schemeClr val="accent4">
                  <a:lumMod val="75000"/>
                </a:schemeClr>
              </a:solidFill>
              <a:effectLst>
                <a:outerShdw blurRad="38100" dist="38100" dir="2700000" algn="tl">
                  <a:srgbClr val="000000">
                    <a:alpha val="43137"/>
                  </a:srgbClr>
                </a:outerShdw>
              </a:effectLst>
            </a:endParaRPr>
          </a:p>
        </p:txBody>
      </p:sp>
      <p:sp>
        <p:nvSpPr>
          <p:cNvPr id="4" name="Rectangle 1"/>
          <p:cNvSpPr>
            <a:spLocks noChangeArrowheads="1"/>
          </p:cNvSpPr>
          <p:nvPr/>
        </p:nvSpPr>
        <p:spPr bwMode="auto">
          <a:xfrm>
            <a:off x="467544" y="3604374"/>
            <a:ext cx="8208912" cy="2385268"/>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R="0" lvl="0" algn="l" defTabSz="914400" rtl="0" eaLnBrk="1" fontAlgn="base" latinLnBrk="0" hangingPunct="1">
              <a:lnSpc>
                <a:spcPct val="100000"/>
              </a:lnSpc>
              <a:spcBef>
                <a:spcPct val="0"/>
              </a:spcBef>
              <a:spcAft>
                <a:spcPct val="0"/>
              </a:spcAft>
              <a:buClrTx/>
              <a:buSzTx/>
              <a:buFontTx/>
              <a:buNone/>
              <a:tabLst/>
            </a:pPr>
            <a:r>
              <a:rPr kumimoji="0" lang="it-IT" sz="2800" b="1" i="0" u="none" strike="noStrike" cap="none" normalizeH="0" baseline="0" dirty="0" smtClean="0">
                <a:ln>
                  <a:noFill/>
                </a:ln>
                <a:solidFill>
                  <a:schemeClr val="tx2">
                    <a:lumMod val="60000"/>
                    <a:lumOff val="40000"/>
                  </a:schemeClr>
                </a:solidFill>
                <a:effectLst>
                  <a:outerShdw blurRad="38100" dist="38100" dir="2700000" algn="tl">
                    <a:srgbClr val="000000">
                      <a:alpha val="43137"/>
                    </a:srgbClr>
                  </a:outerShdw>
                </a:effectLst>
                <a:ea typeface="Times New Roman" pitchFamily="18" charset="0"/>
                <a:cs typeface="Arial" pitchFamily="34" charset="0"/>
              </a:rPr>
              <a:t>U</a:t>
            </a:r>
            <a:r>
              <a:rPr kumimoji="0" lang="it-IT" sz="2800" b="1" i="0" u="none" strike="noStrike" cap="none" normalizeH="0" baseline="0" dirty="0" smtClean="0" bmk="">
                <a:ln>
                  <a:noFill/>
                </a:ln>
                <a:solidFill>
                  <a:schemeClr val="tx2">
                    <a:lumMod val="60000"/>
                    <a:lumOff val="40000"/>
                  </a:schemeClr>
                </a:solidFill>
                <a:effectLst>
                  <a:outerShdw blurRad="38100" dist="38100" dir="2700000" algn="tl">
                    <a:srgbClr val="000000">
                      <a:alpha val="43137"/>
                    </a:srgbClr>
                  </a:outerShdw>
                </a:effectLst>
                <a:ea typeface="Times New Roman" pitchFamily="18" charset="0"/>
                <a:cs typeface="Arial" pitchFamily="34" charset="0"/>
              </a:rPr>
              <a:t>na scuola di tutti e di ciascuno</a:t>
            </a:r>
            <a:r>
              <a:rPr kumimoji="0" lang="it-IT" sz="2800" b="1" i="0" u="none" strike="noStrike" cap="none" normalizeH="0" baseline="0" dirty="0" smtClean="0">
                <a:ln>
                  <a:noFill/>
                </a:ln>
                <a:solidFill>
                  <a:schemeClr val="tx2">
                    <a:lumMod val="60000"/>
                    <a:lumOff val="40000"/>
                  </a:schemeClr>
                </a:solidFill>
                <a:effectLst>
                  <a:outerShdw blurRad="38100" dist="38100" dir="2700000" algn="tl">
                    <a:srgbClr val="000000">
                      <a:alpha val="43137"/>
                    </a:srgbClr>
                  </a:outerShdw>
                </a:effectLst>
                <a:ea typeface="Times New Roman" pitchFamily="18" charset="0"/>
                <a:cs typeface="Arial" pitchFamily="34" charset="0"/>
              </a:rPr>
              <a:t> </a:t>
            </a:r>
          </a:p>
          <a:p>
            <a:pPr marR="0" lvl="0" algn="l" defTabSz="914400" rtl="0" eaLnBrk="1" fontAlgn="base" latinLnBrk="0" hangingPunct="1">
              <a:lnSpc>
                <a:spcPct val="100000"/>
              </a:lnSpc>
              <a:spcBef>
                <a:spcPct val="0"/>
              </a:spcBef>
              <a:spcAft>
                <a:spcPct val="0"/>
              </a:spcAft>
              <a:buClrTx/>
              <a:buSzTx/>
              <a:buFontTx/>
              <a:buNone/>
              <a:tabLst/>
            </a:pPr>
            <a:endParaRPr kumimoji="0" lang="it-IT" sz="2800" b="1" i="0" u="none" strike="noStrike" cap="none" normalizeH="0" baseline="0" dirty="0" smtClean="0">
              <a:ln>
                <a:noFill/>
              </a:ln>
              <a:solidFill>
                <a:schemeClr val="tx2">
                  <a:lumMod val="60000"/>
                  <a:lumOff val="40000"/>
                </a:schemeClr>
              </a:solidFill>
              <a:effectLst>
                <a:outerShdw blurRad="38100" dist="38100" dir="2700000" algn="tl">
                  <a:srgbClr val="000000">
                    <a:alpha val="43137"/>
                  </a:srgbClr>
                </a:outerShdw>
              </a:effectLst>
              <a:ea typeface="Times New Roman" pitchFamily="18" charset="0"/>
              <a:cs typeface="Arial"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chemeClr val="tx1"/>
                </a:solidFill>
                <a:effectLst/>
                <a:ea typeface="Times New Roman" pitchFamily="18" charset="0"/>
                <a:cs typeface="Arial" pitchFamily="34" charset="0"/>
              </a:rPr>
              <a:t>La scuola italiana sviluppa la propria azione educativa in coerenza con i principi dell’inclusione delle persone e dell’integrazione delle culture, considerando l’accoglienza della diversità un valore irrinunciabile</a:t>
            </a:r>
            <a:r>
              <a:rPr kumimoji="0" lang="it-IT" sz="2400" b="0" i="0" u="none" strike="noStrike" cap="none" normalizeH="0" baseline="0" dirty="0" smtClean="0">
                <a:ln>
                  <a:noFill/>
                </a:ln>
                <a:solidFill>
                  <a:schemeClr val="tx1"/>
                </a:solidFill>
                <a:effectLst/>
                <a:cs typeface="Arial" pitchFamily="34" charset="0"/>
              </a:rPr>
              <a: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539552" y="1053317"/>
            <a:ext cx="5184576" cy="2385268"/>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algn="just" fontAlgn="base">
              <a:spcBef>
                <a:spcPct val="0"/>
              </a:spcBef>
              <a:spcAft>
                <a:spcPct val="0"/>
              </a:spcAft>
            </a:pPr>
            <a:r>
              <a:rPr kumimoji="0" lang="it-IT" sz="2800" b="1" i="0" u="none" strike="noStrike" cap="none" normalizeH="0" baseline="0" dirty="0" smtClean="0" bmk="_Toc338779291">
                <a:ln>
                  <a:noFill/>
                </a:ln>
                <a:solidFill>
                  <a:schemeClr val="tx2">
                    <a:lumMod val="60000"/>
                    <a:lumOff val="40000"/>
                  </a:schemeClr>
                </a:solidFill>
                <a:effectLst>
                  <a:outerShdw blurRad="38100" dist="38100" dir="2700000" algn="tl">
                    <a:srgbClr val="000000">
                      <a:alpha val="43137"/>
                    </a:srgbClr>
                  </a:outerShdw>
                </a:effectLst>
                <a:ea typeface="Times New Roman" pitchFamily="18" charset="0"/>
                <a:cs typeface="Arial" pitchFamily="34" charset="0"/>
              </a:rPr>
              <a:t>Comunità educativa, comunità professionale, cittadinanza</a:t>
            </a:r>
          </a:p>
          <a:p>
            <a:pPr algn="just" fontAlgn="base">
              <a:spcBef>
                <a:spcPct val="0"/>
              </a:spcBef>
              <a:spcAft>
                <a:spcPct val="0"/>
              </a:spcAft>
            </a:pPr>
            <a:endParaRPr kumimoji="0" lang="it-IT" sz="2800" b="1" i="0" u="none" strike="noStrike" cap="none" normalizeH="0" baseline="0" dirty="0" smtClean="0" bmk="_Toc338779291">
              <a:ln>
                <a:noFill/>
              </a:ln>
              <a:solidFill>
                <a:schemeClr val="tx2">
                  <a:lumMod val="60000"/>
                  <a:lumOff val="40000"/>
                </a:schemeClr>
              </a:solidFill>
              <a:effectLst>
                <a:outerShdw blurRad="38100" dist="38100" dir="2700000" algn="tl">
                  <a:srgbClr val="000000">
                    <a:alpha val="43137"/>
                  </a:srgbClr>
                </a:outerShdw>
              </a:effectLst>
              <a:ea typeface="Times New Roman" pitchFamily="18" charset="0"/>
              <a:cs typeface="Arial" pitchFamily="34" charset="0"/>
            </a:endParaRPr>
          </a:p>
          <a:p>
            <a:pPr algn="just" fontAlgn="base">
              <a:spcBef>
                <a:spcPct val="0"/>
              </a:spcBef>
              <a:spcAft>
                <a:spcPct val="0"/>
              </a:spcAft>
            </a:pPr>
            <a:endParaRPr lang="it-IT" sz="2800" b="1" dirty="0" smtClean="0" bmk="_Toc338779291">
              <a:solidFill>
                <a:schemeClr val="tx2">
                  <a:lumMod val="60000"/>
                  <a:lumOff val="40000"/>
                </a:schemeClr>
              </a:solidFill>
              <a:effectLst>
                <a:outerShdw blurRad="38100" dist="38100" dir="2700000" algn="tl">
                  <a:srgbClr val="000000">
                    <a:alpha val="43137"/>
                  </a:srgbClr>
                </a:outerShdw>
              </a:effectLst>
              <a:ea typeface="Times New Roman" pitchFamily="18" charset="0"/>
              <a:cs typeface="Arial" pitchFamily="34" charset="0"/>
            </a:endParaRPr>
          </a:p>
          <a:p>
            <a:pPr algn="just" fontAlgn="base">
              <a:spcBef>
                <a:spcPct val="0"/>
              </a:spcBef>
              <a:spcAft>
                <a:spcPct val="0"/>
              </a:spcAft>
            </a:pPr>
            <a:r>
              <a:rPr lang="it-IT" sz="2000" dirty="0" smtClean="0">
                <a:ea typeface="Times New Roman" pitchFamily="18" charset="0"/>
                <a:cs typeface="Times New Roman" pitchFamily="18" charset="0"/>
              </a:rPr>
              <a:t>Ogni scuola vive e opera come comunità nella quale cooperano studenti, docenti e genitori. </a:t>
            </a:r>
            <a:endParaRPr kumimoji="0" lang="it-IT" sz="2800" b="1" i="0" u="none" strike="noStrike" cap="none" normalizeH="0" baseline="0" dirty="0" smtClean="0">
              <a:ln>
                <a:noFill/>
              </a:ln>
              <a:solidFill>
                <a:schemeClr val="tx2">
                  <a:lumMod val="60000"/>
                  <a:lumOff val="40000"/>
                </a:schemeClr>
              </a:solidFill>
              <a:effectLst>
                <a:outerShdw blurRad="38100" dist="38100" dir="2700000" algn="tl">
                  <a:srgbClr val="000000">
                    <a:alpha val="43137"/>
                  </a:srgbClr>
                </a:outerShdw>
              </a:effectLst>
              <a:ea typeface="Times New Roman" pitchFamily="18" charset="0"/>
              <a:cs typeface="Arial" pitchFamily="34" charset="0"/>
            </a:endParaRPr>
          </a:p>
        </p:txBody>
      </p:sp>
      <p:sp>
        <p:nvSpPr>
          <p:cNvPr id="3" name="CasellaDiTesto 2"/>
          <p:cNvSpPr txBox="1"/>
          <p:nvPr/>
        </p:nvSpPr>
        <p:spPr>
          <a:xfrm>
            <a:off x="4370577" y="6488668"/>
            <a:ext cx="4355359" cy="338554"/>
          </a:xfrm>
          <a:prstGeom prst="rect">
            <a:avLst/>
          </a:prstGeom>
          <a:noFill/>
        </p:spPr>
        <p:txBody>
          <a:bodyPr wrap="none" rtlCol="0">
            <a:spAutoFit/>
          </a:bodyPr>
          <a:lstStyle/>
          <a:p>
            <a:r>
              <a:rPr lang="it-IT" sz="1600" b="1" i="1" dirty="0" smtClean="0">
                <a:solidFill>
                  <a:schemeClr val="accent4">
                    <a:lumMod val="75000"/>
                  </a:schemeClr>
                </a:solidFill>
                <a:effectLst>
                  <a:outerShdw blurRad="38100" dist="38100" dir="2700000" algn="tl">
                    <a:srgbClr val="000000">
                      <a:alpha val="43137"/>
                    </a:srgbClr>
                  </a:outerShdw>
                </a:effectLst>
              </a:rPr>
              <a:t>Dalle “Indicazioni Nazionali per il Curricolo” 2012</a:t>
            </a:r>
            <a:endParaRPr lang="it-IT" sz="1600" b="1" i="1" dirty="0">
              <a:solidFill>
                <a:schemeClr val="accent4">
                  <a:lumMod val="75000"/>
                </a:schemeClr>
              </a:solidFill>
              <a:effectLst>
                <a:outerShdw blurRad="38100" dist="38100" dir="2700000" algn="tl">
                  <a:srgbClr val="000000">
                    <a:alpha val="43137"/>
                  </a:srgbClr>
                </a:outerShdw>
              </a:effectLst>
            </a:endParaRPr>
          </a:p>
        </p:txBody>
      </p:sp>
      <p:pic>
        <p:nvPicPr>
          <p:cNvPr id="107522" name="Picture 2" descr="https://lauralucciblog.files.wordpress.com/2013/01/p018_1_00.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436096" y="188640"/>
            <a:ext cx="3707904" cy="3707905"/>
          </a:xfrm>
          <a:prstGeom prst="rect">
            <a:avLst/>
          </a:prstGeom>
          <a:noFill/>
        </p:spPr>
      </p:pic>
      <p:sp>
        <p:nvSpPr>
          <p:cNvPr id="5" name="Rettangolo 4"/>
          <p:cNvSpPr/>
          <p:nvPr/>
        </p:nvSpPr>
        <p:spPr>
          <a:xfrm>
            <a:off x="467544" y="3717032"/>
            <a:ext cx="8136904" cy="2554545"/>
          </a:xfrm>
          <a:prstGeom prst="rect">
            <a:avLst/>
          </a:prstGeom>
        </p:spPr>
        <p:txBody>
          <a:bodyPr wrap="square">
            <a:spAutoFit/>
          </a:bodyPr>
          <a:lstStyle/>
          <a:p>
            <a:pPr lvl="0" algn="just" eaLnBrk="0" fontAlgn="base" hangingPunct="0">
              <a:spcBef>
                <a:spcPct val="0"/>
              </a:spcBef>
              <a:spcAft>
                <a:spcPct val="0"/>
              </a:spcAft>
            </a:pPr>
            <a:r>
              <a:rPr lang="it-IT" sz="2000" dirty="0" smtClean="0">
                <a:ea typeface="Times New Roman" pitchFamily="18" charset="0"/>
                <a:cs typeface="Times New Roman" pitchFamily="18" charset="0"/>
              </a:rPr>
              <a:t>Al suo interno assume particolare rilievo la comunità professionale dei docenti che, valorizzando la libertà, l’iniziativa e la collaborazione di tutti, si impegna a riconoscere al proprio interno le differenti capacità, sensibilità e competenze, a farle agire in sinergia, a negoziare in modo proficuo le diversità e gli eventuali conflitti per costruire un progetto di scuola partendo dalle Indicazioni nazionali. </a:t>
            </a:r>
            <a:endParaRPr lang="it-IT" sz="2000" dirty="0" smtClean="0">
              <a:cs typeface="Arial" pitchFamily="34" charset="0"/>
            </a:endParaRPr>
          </a:p>
          <a:p>
            <a:pPr lvl="0" algn="just" eaLnBrk="0" fontAlgn="base" hangingPunct="0">
              <a:spcBef>
                <a:spcPct val="0"/>
              </a:spcBef>
              <a:spcAft>
                <a:spcPct val="0"/>
              </a:spcAft>
            </a:pPr>
            <a:r>
              <a:rPr lang="it-IT" sz="2000" dirty="0" smtClean="0">
                <a:ea typeface="Times New Roman" pitchFamily="18" charset="0"/>
                <a:cs typeface="Arial" pitchFamily="34" charset="0"/>
              </a:rPr>
              <a:t>Questo processo richiede attività di studio, di formazione e di ricerca da parte di tutti gli operatori scolastici ed in primo luogo da parte dei docenti. </a:t>
            </a:r>
            <a:endParaRPr lang="it-IT" sz="2000" dirty="0" smtClean="0">
              <a:latin typeface="Arial" pitchFamily="34" charset="0"/>
              <a:cs typeface="Arial"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1124744"/>
            <a:ext cx="8136904" cy="4093428"/>
          </a:xfrm>
          <a:prstGeom prst="rect">
            <a:avLst/>
          </a:prstGeom>
        </p:spPr>
        <p:txBody>
          <a:bodyPr wrap="square">
            <a:spAutoFit/>
          </a:bodyPr>
          <a:lstStyle/>
          <a:p>
            <a:pPr lvl="0" algn="just" eaLnBrk="0" fontAlgn="base" hangingPunct="0">
              <a:spcBef>
                <a:spcPct val="0"/>
              </a:spcBef>
              <a:spcAft>
                <a:spcPct val="0"/>
              </a:spcAft>
            </a:pPr>
            <a:r>
              <a:rPr lang="it-IT" sz="2000" u="sng" dirty="0" smtClean="0">
                <a:ea typeface="Times New Roman" pitchFamily="18" charset="0"/>
                <a:cs typeface="Arial" pitchFamily="34" charset="0"/>
              </a:rPr>
              <a:t>Determinante al riguardo risulta il ruolo del dirigente scolastico per la direzione, il coordinamento e la promozione delle professionalità interne e, nello stesso tempo, per favorire la collaborazione delle famiglie, degli enti locali, e per la valorizzazione delle risorse sociali, culturali ed economiche del territorio.</a:t>
            </a:r>
          </a:p>
          <a:p>
            <a:pPr lvl="0" algn="just" eaLnBrk="0" fontAlgn="base" hangingPunct="0">
              <a:spcBef>
                <a:spcPct val="0"/>
              </a:spcBef>
              <a:spcAft>
                <a:spcPct val="0"/>
              </a:spcAft>
            </a:pPr>
            <a:endParaRPr lang="it-IT" sz="2000" dirty="0" smtClean="0">
              <a:cs typeface="Arial" pitchFamily="34" charset="0"/>
            </a:endParaRPr>
          </a:p>
          <a:p>
            <a:pPr lvl="0" algn="just" eaLnBrk="0" fontAlgn="base" hangingPunct="0">
              <a:spcBef>
                <a:spcPct val="0"/>
              </a:spcBef>
              <a:spcAft>
                <a:spcPct val="0"/>
              </a:spcAft>
            </a:pPr>
            <a:r>
              <a:rPr lang="it-IT" sz="2000" dirty="0" smtClean="0">
                <a:ea typeface="Times New Roman" pitchFamily="18" charset="0"/>
                <a:cs typeface="Times New Roman" pitchFamily="18" charset="0"/>
              </a:rPr>
              <a:t>L’elaborazione e la realizzazione del curricolo: </a:t>
            </a:r>
          </a:p>
          <a:p>
            <a:pPr marL="996950" lvl="0" indent="-357188" algn="just" eaLnBrk="0" fontAlgn="base" hangingPunct="0">
              <a:spcBef>
                <a:spcPct val="0"/>
              </a:spcBef>
              <a:spcAft>
                <a:spcPct val="0"/>
              </a:spcAft>
              <a:buFont typeface="Wingdings" pitchFamily="2" charset="2"/>
              <a:buChar char="§"/>
            </a:pPr>
            <a:r>
              <a:rPr lang="it-IT" sz="2000" dirty="0" smtClean="0">
                <a:ea typeface="Times New Roman" pitchFamily="18" charset="0"/>
                <a:cs typeface="Times New Roman" pitchFamily="18" charset="0"/>
              </a:rPr>
              <a:t>un processo dinamico e aperto, </a:t>
            </a:r>
          </a:p>
          <a:p>
            <a:pPr marL="996950" lvl="0" indent="-357188" algn="just" eaLnBrk="0" fontAlgn="base" hangingPunct="0">
              <a:spcBef>
                <a:spcPct val="0"/>
              </a:spcBef>
              <a:spcAft>
                <a:spcPct val="0"/>
              </a:spcAft>
              <a:buFont typeface="Wingdings" pitchFamily="2" charset="2"/>
              <a:buChar char="§"/>
            </a:pPr>
            <a:r>
              <a:rPr lang="it-IT" sz="2000" dirty="0" smtClean="0">
                <a:ea typeface="Times New Roman" pitchFamily="18" charset="0"/>
                <a:cs typeface="Times New Roman" pitchFamily="18" charset="0"/>
              </a:rPr>
              <a:t>una occasione di partecipazione e di apprendimento continuo. </a:t>
            </a:r>
            <a:endParaRPr lang="it-IT" sz="2000" dirty="0" smtClean="0">
              <a:cs typeface="Arial" pitchFamily="34" charset="0"/>
            </a:endParaRPr>
          </a:p>
          <a:p>
            <a:pPr marL="439738" lvl="0" indent="-439738" algn="just" eaLnBrk="0" fontAlgn="base" hangingPunct="0">
              <a:spcBef>
                <a:spcPct val="0"/>
              </a:spcBef>
              <a:spcAft>
                <a:spcPct val="0"/>
              </a:spcAft>
              <a:buFont typeface="Wingdings" pitchFamily="2" charset="2"/>
              <a:buChar char="Ø"/>
            </a:pPr>
            <a:r>
              <a:rPr lang="it-IT" sz="2000" dirty="0" smtClean="0">
                <a:ea typeface="Times New Roman" pitchFamily="18" charset="0"/>
                <a:cs typeface="Times New Roman" pitchFamily="18" charset="0"/>
              </a:rPr>
              <a:t>promuove la riflessione sui contenuti e sui modi dell’apprendimento, sulla funzione adulta e le sfide educative del nostro tempo, sul posto decisivo della conoscenza per lo sviluppo economico, rafforzando la tenuta etica e la coesione sociale del Paese. </a:t>
            </a:r>
          </a:p>
        </p:txBody>
      </p:sp>
      <p:sp>
        <p:nvSpPr>
          <p:cNvPr id="3" name="CasellaDiTesto 2"/>
          <p:cNvSpPr txBox="1"/>
          <p:nvPr/>
        </p:nvSpPr>
        <p:spPr>
          <a:xfrm>
            <a:off x="4370577" y="6488668"/>
            <a:ext cx="4355359" cy="338554"/>
          </a:xfrm>
          <a:prstGeom prst="rect">
            <a:avLst/>
          </a:prstGeom>
          <a:noFill/>
        </p:spPr>
        <p:txBody>
          <a:bodyPr wrap="none" rtlCol="0">
            <a:spAutoFit/>
          </a:bodyPr>
          <a:lstStyle/>
          <a:p>
            <a:r>
              <a:rPr lang="it-IT" sz="1600" b="1" i="1" dirty="0" smtClean="0">
                <a:solidFill>
                  <a:schemeClr val="accent4">
                    <a:lumMod val="75000"/>
                  </a:schemeClr>
                </a:solidFill>
                <a:effectLst>
                  <a:outerShdw blurRad="38100" dist="38100" dir="2700000" algn="tl">
                    <a:srgbClr val="000000">
                      <a:alpha val="43137"/>
                    </a:srgbClr>
                  </a:outerShdw>
                </a:effectLst>
              </a:rPr>
              <a:t>Dalle “Indicazioni Nazionali per il Curricolo” 2012</a:t>
            </a:r>
            <a:endParaRPr lang="it-IT" sz="1600" b="1" i="1" dirty="0">
              <a:solidFill>
                <a:schemeClr val="accent4">
                  <a:lumMod val="75000"/>
                </a:schemeClr>
              </a:solidFill>
              <a:effectLst>
                <a:outerShdw blurRad="38100" dist="38100" dir="2700000" algn="tl">
                  <a:srgbClr val="000000">
                    <a:alpha val="43137"/>
                  </a:srgbClr>
                </a:outerShdw>
              </a:effectLs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1"/>
          <p:cNvSpPr>
            <a:spLocks noChangeArrowheads="1"/>
          </p:cNvSpPr>
          <p:nvPr/>
        </p:nvSpPr>
        <p:spPr bwMode="auto">
          <a:xfrm>
            <a:off x="323528" y="332656"/>
            <a:ext cx="8136904" cy="3908714"/>
          </a:xfrm>
          <a:prstGeom prst="rect">
            <a:avLst/>
          </a:prstGeom>
          <a:noFill/>
          <a:ln w="9525">
            <a:noFill/>
            <a:miter lim="800000"/>
            <a:headEnd/>
            <a:tailEnd/>
          </a:ln>
          <a:effectLst/>
        </p:spPr>
        <p:txBody>
          <a:bodyPr vert="horz" wrap="square" lIns="180918" tIns="152352" rIns="91440" bIns="0" numCol="1" anchor="ctr" anchorCtr="0" compatLnSpc="1">
            <a:prstTxWarp prst="textNoShape">
              <a:avLst/>
            </a:prstTxWarp>
            <a:spAutoFit/>
          </a:bodyPr>
          <a:lstStyle/>
          <a:p>
            <a:pPr lvl="0" fontAlgn="base">
              <a:spcBef>
                <a:spcPct val="0"/>
              </a:spcBef>
              <a:spcAft>
                <a:spcPct val="0"/>
              </a:spcAft>
            </a:pPr>
            <a:r>
              <a:rPr kumimoji="0" lang="it-IT" sz="2800" b="1" i="0" u="none" strike="noStrike" cap="none" normalizeH="0" baseline="0" dirty="0" smtClean="0" bmk="_Toc338779301">
                <a:ln>
                  <a:noFill/>
                </a:ln>
                <a:solidFill>
                  <a:schemeClr val="tx2">
                    <a:lumMod val="60000"/>
                    <a:lumOff val="40000"/>
                  </a:schemeClr>
                </a:solidFill>
                <a:effectLst>
                  <a:outerShdw blurRad="38100" dist="38100" dir="2700000" algn="tl">
                    <a:srgbClr val="000000">
                      <a:alpha val="43137"/>
                    </a:srgbClr>
                  </a:outerShdw>
                </a:effectLst>
                <a:ea typeface="Times New Roman" pitchFamily="18" charset="0"/>
                <a:cs typeface="Arial" pitchFamily="34" charset="0"/>
              </a:rPr>
              <a:t>LA SCUOLA DEL PRIMO CICLO</a:t>
            </a:r>
            <a:r>
              <a:rPr lang="it-IT" sz="2800" b="1" dirty="0" smtClean="0">
                <a:effectLst>
                  <a:outerShdw blurRad="38100" dist="38100" dir="2700000" algn="tl">
                    <a:srgbClr val="000000">
                      <a:alpha val="43137"/>
                    </a:srgbClr>
                  </a:outerShdw>
                </a:effectLst>
              </a:rPr>
              <a:t> </a:t>
            </a:r>
          </a:p>
          <a:p>
            <a:pPr lvl="0" fontAlgn="base">
              <a:spcBef>
                <a:spcPct val="0"/>
              </a:spcBef>
              <a:spcAft>
                <a:spcPct val="0"/>
              </a:spcAft>
            </a:pPr>
            <a:endParaRPr lang="it-IT" sz="1600" dirty="0" smtClean="0"/>
          </a:p>
          <a:p>
            <a:pPr lvl="0" fontAlgn="base">
              <a:spcBef>
                <a:spcPct val="0"/>
              </a:spcBef>
              <a:spcAft>
                <a:spcPct val="0"/>
              </a:spcAft>
            </a:pPr>
            <a:r>
              <a:rPr lang="it-IT" sz="2000" dirty="0" smtClean="0"/>
              <a:t>La finalità del primo ciclo è l’acquisizione delle conoscenze e delle abilità fondamentali per sviluppare le competenze culturali di base nella prospettiva del pieno sviluppo della persona </a:t>
            </a:r>
          </a:p>
          <a:p>
            <a:pPr lvl="0" fontAlgn="base">
              <a:spcBef>
                <a:spcPct val="0"/>
              </a:spcBef>
              <a:spcAft>
                <a:spcPct val="0"/>
              </a:spcAft>
            </a:pPr>
            <a:endParaRPr lang="it-IT" sz="2000" dirty="0" smtClean="0"/>
          </a:p>
          <a:p>
            <a:pPr marL="808038" lvl="0" indent="-442913" fontAlgn="base">
              <a:spcBef>
                <a:spcPct val="0"/>
              </a:spcBef>
              <a:spcAft>
                <a:spcPct val="0"/>
              </a:spcAft>
              <a:buFont typeface="Wingdings" pitchFamily="2" charset="2"/>
              <a:buChar char="Ø"/>
            </a:pPr>
            <a:r>
              <a:rPr lang="it-IT" sz="2000" dirty="0" smtClean="0">
                <a:solidFill>
                  <a:schemeClr val="accent1">
                    <a:lumMod val="75000"/>
                  </a:schemeClr>
                </a:solidFill>
                <a:effectLst>
                  <a:outerShdw blurRad="38100" dist="38100" dir="2700000" algn="tl">
                    <a:srgbClr val="000000">
                      <a:alpha val="43137"/>
                    </a:srgbClr>
                  </a:outerShdw>
                </a:effectLst>
              </a:rPr>
              <a:t>previene l’evasione dell’obbligo scolastico e contrasta la dispersione;</a:t>
            </a:r>
          </a:p>
          <a:p>
            <a:pPr marL="808038" lvl="0" indent="-442913" fontAlgn="base">
              <a:spcBef>
                <a:spcPct val="0"/>
              </a:spcBef>
              <a:spcAft>
                <a:spcPct val="0"/>
              </a:spcAft>
              <a:buFont typeface="Wingdings" pitchFamily="2" charset="2"/>
              <a:buChar char="Ø"/>
            </a:pPr>
            <a:endParaRPr lang="it-IT" sz="2000" dirty="0" smtClean="0">
              <a:solidFill>
                <a:schemeClr val="accent1">
                  <a:lumMod val="75000"/>
                </a:schemeClr>
              </a:solidFill>
              <a:effectLst>
                <a:outerShdw blurRad="38100" dist="38100" dir="2700000" algn="tl">
                  <a:srgbClr val="000000">
                    <a:alpha val="43137"/>
                  </a:srgbClr>
                </a:outerShdw>
              </a:effectLst>
            </a:endParaRPr>
          </a:p>
          <a:p>
            <a:pPr marL="808038" lvl="0" indent="-442913" fontAlgn="base">
              <a:spcBef>
                <a:spcPct val="0"/>
              </a:spcBef>
              <a:spcAft>
                <a:spcPct val="0"/>
              </a:spcAft>
              <a:buFont typeface="Wingdings" pitchFamily="2" charset="2"/>
              <a:buChar char="Ø"/>
            </a:pPr>
            <a:r>
              <a:rPr lang="it-IT" sz="2000" dirty="0" smtClean="0">
                <a:solidFill>
                  <a:schemeClr val="accent1">
                    <a:lumMod val="75000"/>
                  </a:schemeClr>
                </a:solidFill>
                <a:effectLst>
                  <a:outerShdw blurRad="38100" dist="38100" dir="2700000" algn="tl">
                    <a:srgbClr val="000000">
                      <a:alpha val="43137"/>
                    </a:srgbClr>
                  </a:outerShdw>
                </a:effectLst>
              </a:rPr>
              <a:t>valorizza il talento e le inclinazioni di ciascuno; </a:t>
            </a:r>
          </a:p>
          <a:p>
            <a:pPr marL="808038" lvl="0" indent="-442913" fontAlgn="base">
              <a:spcBef>
                <a:spcPct val="0"/>
              </a:spcBef>
              <a:spcAft>
                <a:spcPct val="0"/>
              </a:spcAft>
              <a:buFont typeface="Wingdings" pitchFamily="2" charset="2"/>
              <a:buChar char="Ø"/>
            </a:pPr>
            <a:endParaRPr lang="it-IT" sz="2000" dirty="0" smtClean="0">
              <a:solidFill>
                <a:schemeClr val="accent1">
                  <a:lumMod val="75000"/>
                </a:schemeClr>
              </a:solidFill>
              <a:effectLst>
                <a:outerShdw blurRad="38100" dist="38100" dir="2700000" algn="tl">
                  <a:srgbClr val="000000">
                    <a:alpha val="43137"/>
                  </a:srgbClr>
                </a:outerShdw>
              </a:effectLst>
            </a:endParaRPr>
          </a:p>
          <a:p>
            <a:pPr marL="808038" lvl="0" indent="-442913" fontAlgn="base">
              <a:spcBef>
                <a:spcPct val="0"/>
              </a:spcBef>
              <a:spcAft>
                <a:spcPct val="0"/>
              </a:spcAft>
              <a:buFont typeface="Wingdings" pitchFamily="2" charset="2"/>
              <a:buChar char="Ø"/>
            </a:pPr>
            <a:r>
              <a:rPr lang="it-IT" sz="2000" dirty="0" smtClean="0">
                <a:solidFill>
                  <a:schemeClr val="accent1">
                    <a:lumMod val="75000"/>
                  </a:schemeClr>
                </a:solidFill>
                <a:effectLst>
                  <a:outerShdw blurRad="38100" dist="38100" dir="2700000" algn="tl">
                    <a:srgbClr val="000000">
                      <a:alpha val="43137"/>
                    </a:srgbClr>
                  </a:outerShdw>
                </a:effectLst>
              </a:rPr>
              <a:t>persegue con ogni mezzo il miglioramento della qualità del sistema di istruzione.</a:t>
            </a:r>
            <a:endParaRPr kumimoji="0" lang="it-IT" sz="2000" b="0" i="0" u="none" strike="noStrike" cap="none" normalizeH="0" baseline="0" dirty="0" smtClean="0">
              <a:ln>
                <a:noFill/>
              </a:ln>
              <a:solidFill>
                <a:schemeClr val="accent1">
                  <a:lumMod val="75000"/>
                </a:schemeClr>
              </a:solidFill>
              <a:effectLst>
                <a:outerShdw blurRad="38100" dist="38100" dir="2700000" algn="tl">
                  <a:srgbClr val="000000">
                    <a:alpha val="43137"/>
                  </a:srgbClr>
                </a:outerShdw>
              </a:effectLst>
              <a:cs typeface="Arial" pitchFamily="34" charset="0"/>
            </a:endParaRPr>
          </a:p>
        </p:txBody>
      </p:sp>
      <p:sp>
        <p:nvSpPr>
          <p:cNvPr id="3" name="CasellaDiTesto 2"/>
          <p:cNvSpPr txBox="1"/>
          <p:nvPr/>
        </p:nvSpPr>
        <p:spPr>
          <a:xfrm>
            <a:off x="4370577" y="6488668"/>
            <a:ext cx="4355359" cy="338554"/>
          </a:xfrm>
          <a:prstGeom prst="rect">
            <a:avLst/>
          </a:prstGeom>
          <a:noFill/>
        </p:spPr>
        <p:txBody>
          <a:bodyPr wrap="none" rtlCol="0">
            <a:spAutoFit/>
          </a:bodyPr>
          <a:lstStyle/>
          <a:p>
            <a:r>
              <a:rPr lang="it-IT" sz="1600" b="1" i="1" dirty="0" smtClean="0">
                <a:solidFill>
                  <a:schemeClr val="accent4">
                    <a:lumMod val="75000"/>
                  </a:schemeClr>
                </a:solidFill>
                <a:effectLst>
                  <a:outerShdw blurRad="38100" dist="38100" dir="2700000" algn="tl">
                    <a:srgbClr val="000000">
                      <a:alpha val="43137"/>
                    </a:srgbClr>
                  </a:outerShdw>
                </a:effectLst>
              </a:rPr>
              <a:t>Dalle “Indicazioni Nazionali per il Curricolo” 2012</a:t>
            </a:r>
            <a:endParaRPr lang="it-IT" sz="1600" b="1" i="1" dirty="0">
              <a:solidFill>
                <a:schemeClr val="accent4">
                  <a:lumMod val="75000"/>
                </a:schemeClr>
              </a:solidFill>
              <a:effectLst>
                <a:outerShdw blurRad="38100" dist="38100" dir="2700000" algn="tl">
                  <a:srgbClr val="000000">
                    <a:alpha val="43137"/>
                  </a:srgbClr>
                </a:outerShdw>
              </a:effectLst>
            </a:endParaRPr>
          </a:p>
        </p:txBody>
      </p:sp>
      <p:pic>
        <p:nvPicPr>
          <p:cNvPr id="106498" name="Picture 2" descr="http://ospitiweb.indire.it/adi/Indicaz2/immagini/In2_500.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851920" y="4077072"/>
            <a:ext cx="4778896" cy="2341660"/>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
          <p:cNvSpPr>
            <a:spLocks noChangeArrowheads="1"/>
          </p:cNvSpPr>
          <p:nvPr/>
        </p:nvSpPr>
        <p:spPr bwMode="auto">
          <a:xfrm>
            <a:off x="395536" y="446475"/>
            <a:ext cx="8280920" cy="5770811"/>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it-IT" sz="2800" b="1" i="0" u="none" strike="noStrike" cap="none" normalizeH="0" baseline="0" dirty="0" smtClean="0">
                <a:ln>
                  <a:noFill/>
                </a:ln>
                <a:solidFill>
                  <a:schemeClr val="tx2">
                    <a:lumMod val="60000"/>
                    <a:lumOff val="40000"/>
                  </a:schemeClr>
                </a:solidFill>
                <a:effectLst>
                  <a:outerShdw blurRad="38100" dist="38100" dir="2700000" algn="tl">
                    <a:srgbClr val="000000">
                      <a:alpha val="43137"/>
                    </a:srgbClr>
                  </a:outerShdw>
                </a:effectLst>
                <a:ea typeface="Times New Roman" pitchFamily="18" charset="0"/>
                <a:cs typeface="Arial" pitchFamily="34" charset="0"/>
              </a:rPr>
              <a:t>I</a:t>
            </a:r>
            <a:r>
              <a:rPr kumimoji="0" lang="it-IT" sz="2800" b="1" i="0" u="none" strike="noStrike" cap="none" normalizeH="0" baseline="0" dirty="0" smtClean="0" bmk="">
                <a:ln>
                  <a:noFill/>
                </a:ln>
                <a:solidFill>
                  <a:schemeClr val="tx2">
                    <a:lumMod val="60000"/>
                    <a:lumOff val="40000"/>
                  </a:schemeClr>
                </a:solidFill>
                <a:effectLst>
                  <a:outerShdw blurRad="38100" dist="38100" dir="2700000" algn="tl">
                    <a:srgbClr val="000000">
                      <a:alpha val="43137"/>
                    </a:srgbClr>
                  </a:outerShdw>
                </a:effectLst>
                <a:ea typeface="Times New Roman" pitchFamily="18" charset="0"/>
                <a:cs typeface="Arial" pitchFamily="34" charset="0"/>
              </a:rPr>
              <a:t>l senso dell’esperienza </a:t>
            </a:r>
          </a:p>
          <a:p>
            <a:pPr marR="0" lvl="0" algn="just" defTabSz="914400" rtl="0" eaLnBrk="1" fontAlgn="base" latinLnBrk="0" hangingPunct="1">
              <a:lnSpc>
                <a:spcPct val="100000"/>
              </a:lnSpc>
              <a:spcBef>
                <a:spcPct val="0"/>
              </a:spcBef>
              <a:spcAft>
                <a:spcPct val="0"/>
              </a:spcAft>
              <a:buClrTx/>
              <a:buSzTx/>
              <a:buFontTx/>
              <a:buNone/>
              <a:tabLst/>
            </a:pPr>
            <a:r>
              <a:rPr kumimoji="0" lang="it-IT" sz="2800" b="1" i="0" u="none" strike="noStrike" cap="none" normalizeH="0" baseline="0" dirty="0" smtClean="0" bmk="">
                <a:ln>
                  <a:noFill/>
                </a:ln>
                <a:solidFill>
                  <a:schemeClr val="tx2">
                    <a:lumMod val="60000"/>
                    <a:lumOff val="40000"/>
                  </a:schemeClr>
                </a:solidFill>
                <a:effectLst>
                  <a:outerShdw blurRad="38100" dist="38100" dir="2700000" algn="tl">
                    <a:srgbClr val="000000">
                      <a:alpha val="43137"/>
                    </a:srgbClr>
                  </a:outerShdw>
                </a:effectLst>
                <a:ea typeface="Times New Roman" pitchFamily="18" charset="0"/>
                <a:cs typeface="Arial" pitchFamily="34" charset="0"/>
              </a:rPr>
              <a:t>educativa</a:t>
            </a:r>
          </a:p>
          <a:p>
            <a:pPr marR="0" lvl="0" algn="just" defTabSz="914400" rtl="0" eaLnBrk="1" fontAlgn="base" latinLnBrk="0" hangingPunct="1">
              <a:lnSpc>
                <a:spcPct val="100000"/>
              </a:lnSpc>
              <a:spcBef>
                <a:spcPct val="0"/>
              </a:spcBef>
              <a:spcAft>
                <a:spcPct val="0"/>
              </a:spcAft>
              <a:buClrTx/>
              <a:buSzTx/>
              <a:buFontTx/>
              <a:buNone/>
              <a:tabLst/>
            </a:pPr>
            <a:endParaRPr kumimoji="0" lang="it-IT" sz="2800" b="1" i="0" u="none" strike="noStrike" cap="none" normalizeH="0" baseline="0" dirty="0" smtClean="0">
              <a:ln>
                <a:noFill/>
              </a:ln>
              <a:solidFill>
                <a:schemeClr val="tx2">
                  <a:lumMod val="60000"/>
                  <a:lumOff val="40000"/>
                </a:schemeClr>
              </a:solidFill>
              <a:effectLst>
                <a:outerShdw blurRad="38100" dist="38100" dir="2700000" algn="tl">
                  <a:srgbClr val="000000">
                    <a:alpha val="43137"/>
                  </a:srgbClr>
                </a:outerShdw>
              </a:effectLst>
              <a:ea typeface="Times New Roman" pitchFamily="18" charset="0"/>
              <a:cs typeface="Arial" pitchFamily="34" charset="0"/>
            </a:endParaRPr>
          </a:p>
          <a:p>
            <a:pPr marR="0" lvl="0" algn="just" defTabSz="914400" rtl="0" eaLnBrk="1" fontAlgn="base" latinLnBrk="0" hangingPunct="1">
              <a:lnSpc>
                <a:spcPct val="100000"/>
              </a:lnSpc>
              <a:spcBef>
                <a:spcPct val="0"/>
              </a:spcBef>
              <a:spcAft>
                <a:spcPct val="0"/>
              </a:spcAft>
              <a:buClrTx/>
              <a:buSzTx/>
              <a:buFontTx/>
              <a:buNone/>
              <a:tabLst/>
            </a:pPr>
            <a:endParaRPr kumimoji="0" lang="it-IT" sz="2800" b="1" i="0" u="none" strike="noStrike" cap="none" normalizeH="0" baseline="0" dirty="0" smtClean="0">
              <a:ln>
                <a:noFill/>
              </a:ln>
              <a:solidFill>
                <a:schemeClr val="tx2">
                  <a:lumMod val="60000"/>
                  <a:lumOff val="40000"/>
                </a:schemeClr>
              </a:solidFill>
              <a:effectLst>
                <a:outerShdw blurRad="38100" dist="38100" dir="2700000" algn="tl">
                  <a:srgbClr val="000000">
                    <a:alpha val="43137"/>
                  </a:srgbClr>
                </a:outerShdw>
              </a:effectLst>
              <a:ea typeface="Times New Roman" pitchFamily="18" charset="0"/>
              <a:cs typeface="Arial" pitchFamily="34" charset="0"/>
            </a:endParaRPr>
          </a:p>
          <a:p>
            <a:pPr marL="361950" marR="0" lvl="0" indent="-276225" algn="just" defTabSz="914400" rtl="0" eaLnBrk="0" fontAlgn="base" latinLnBrk="0" hangingPunct="0">
              <a:lnSpc>
                <a:spcPct val="100000"/>
              </a:lnSpc>
              <a:spcBef>
                <a:spcPct val="0"/>
              </a:spcBef>
              <a:spcAft>
                <a:spcPct val="0"/>
              </a:spcAft>
              <a:buClrTx/>
              <a:buSzTx/>
              <a:tabLst/>
            </a:pPr>
            <a:r>
              <a:rPr kumimoji="0" lang="it-IT" sz="2400" b="0" i="0" u="none" strike="noStrike" cap="none" normalizeH="0" baseline="0" dirty="0" err="1" smtClean="0">
                <a:ln>
                  <a:noFill/>
                </a:ln>
                <a:solidFill>
                  <a:schemeClr val="tx1"/>
                </a:solidFill>
                <a:effectLst/>
                <a:ea typeface="Times New Roman" pitchFamily="18" charset="0"/>
                <a:cs typeface="Times New Roman" pitchFamily="18" charset="0"/>
              </a:rPr>
              <a:t>…ogni</a:t>
            </a:r>
            <a:r>
              <a:rPr kumimoji="0" lang="it-IT" sz="2400" b="0" i="0" u="none" strike="noStrike" cap="none" normalizeH="0" baseline="0" dirty="0" smtClean="0">
                <a:ln>
                  <a:noFill/>
                </a:ln>
                <a:solidFill>
                  <a:schemeClr val="tx1"/>
                </a:solidFill>
                <a:effectLst/>
                <a:ea typeface="Times New Roman" pitchFamily="18" charset="0"/>
                <a:cs typeface="Times New Roman" pitchFamily="18" charset="0"/>
              </a:rPr>
              <a:t> alunno possa </a:t>
            </a:r>
          </a:p>
          <a:p>
            <a:pPr marL="361950" marR="0" lvl="0" indent="-276225" algn="just" defTabSz="914400" rtl="0" eaLnBrk="0" fontAlgn="base" latinLnBrk="0" hangingPunct="0">
              <a:lnSpc>
                <a:spcPct val="100000"/>
              </a:lnSpc>
              <a:spcBef>
                <a:spcPct val="0"/>
              </a:spcBef>
              <a:spcAft>
                <a:spcPct val="0"/>
              </a:spcAft>
              <a:buClrTx/>
              <a:buSzTx/>
              <a:tabLst/>
            </a:pPr>
            <a:endParaRPr lang="it-IT" sz="2400" dirty="0" smtClean="0">
              <a:ea typeface="Times New Roman" pitchFamily="18" charset="0"/>
              <a:cs typeface="Times New Roman" pitchFamily="18" charset="0"/>
            </a:endParaRPr>
          </a:p>
          <a:p>
            <a:pPr marL="361950" marR="0" lvl="0" indent="-276225" algn="just" defTabSz="914400" rtl="0" eaLnBrk="0" fontAlgn="base" latinLnBrk="0" hangingPunct="0">
              <a:lnSpc>
                <a:spcPct val="100000"/>
              </a:lnSpc>
              <a:spcBef>
                <a:spcPct val="0"/>
              </a:spcBef>
              <a:spcAft>
                <a:spcPct val="0"/>
              </a:spcAft>
              <a:buClrTx/>
              <a:buSzTx/>
              <a:tabLst/>
            </a:pPr>
            <a:endParaRPr kumimoji="0" lang="it-IT" sz="2400" b="0" i="0" u="none" strike="noStrike" cap="none" normalizeH="0" baseline="0" dirty="0" smtClean="0">
              <a:ln>
                <a:noFill/>
              </a:ln>
              <a:solidFill>
                <a:schemeClr val="tx1"/>
              </a:solidFill>
              <a:effectLst/>
              <a:ea typeface="Times New Roman" pitchFamily="18" charset="0"/>
              <a:cs typeface="Times New Roman" pitchFamily="18" charset="0"/>
            </a:endParaRPr>
          </a:p>
          <a:p>
            <a:pPr marL="361950" marR="0" lvl="0" indent="-276225" algn="just" defTabSz="914400" rtl="0" eaLnBrk="0" fontAlgn="base" latinLnBrk="0" hangingPunct="0">
              <a:lnSpc>
                <a:spcPct val="100000"/>
              </a:lnSpc>
              <a:spcBef>
                <a:spcPct val="0"/>
              </a:spcBef>
              <a:spcAft>
                <a:spcPct val="0"/>
              </a:spcAft>
              <a:buClrTx/>
              <a:buSzTx/>
              <a:tabLst/>
            </a:pPr>
            <a:endParaRPr kumimoji="0" lang="it-IT" sz="2400" b="0" i="0" u="none" strike="noStrike" cap="none" normalizeH="0" baseline="0" dirty="0" smtClean="0">
              <a:ln>
                <a:noFill/>
              </a:ln>
              <a:solidFill>
                <a:schemeClr val="tx1"/>
              </a:solidFill>
              <a:effectLst/>
              <a:ea typeface="Times New Roman" pitchFamily="18" charset="0"/>
              <a:cs typeface="Times New Roman" pitchFamily="18" charset="0"/>
            </a:endParaRPr>
          </a:p>
          <a:p>
            <a:pPr marL="895350" marR="0" lvl="0" indent="-454025"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it-IT" sz="2400" b="0" i="0" u="none" strike="noStrike" cap="none" normalizeH="0" baseline="0" dirty="0" smtClean="0">
                <a:ln>
                  <a:noFill/>
                </a:ln>
                <a:solidFill>
                  <a:schemeClr val="tx1"/>
                </a:solidFill>
                <a:effectLst>
                  <a:outerShdw blurRad="38100" dist="38100" dir="2700000" algn="tl">
                    <a:srgbClr val="000000">
                      <a:alpha val="43137"/>
                    </a:srgbClr>
                  </a:outerShdw>
                </a:effectLst>
                <a:ea typeface="Times New Roman" pitchFamily="18" charset="0"/>
                <a:cs typeface="Times New Roman" pitchFamily="18" charset="0"/>
              </a:rPr>
              <a:t>assumere un ruolo attivo nel proprio apprendimento, </a:t>
            </a:r>
          </a:p>
          <a:p>
            <a:pPr marL="895350" marR="0" lvl="0" indent="-454025"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it-IT" sz="2400" b="0" i="0" u="none" strike="noStrike" cap="none" normalizeH="0" baseline="0" dirty="0" smtClean="0">
                <a:ln>
                  <a:noFill/>
                </a:ln>
                <a:solidFill>
                  <a:schemeClr val="tx1"/>
                </a:solidFill>
                <a:effectLst>
                  <a:outerShdw blurRad="38100" dist="38100" dir="2700000" algn="tl">
                    <a:srgbClr val="000000">
                      <a:alpha val="43137"/>
                    </a:srgbClr>
                  </a:outerShdw>
                </a:effectLst>
                <a:ea typeface="Times New Roman" pitchFamily="18" charset="0"/>
                <a:cs typeface="Times New Roman" pitchFamily="18" charset="0"/>
              </a:rPr>
              <a:t>sviluppare al meglio le inclinazioni, </a:t>
            </a:r>
          </a:p>
          <a:p>
            <a:pPr marL="895350" marR="0" lvl="0" indent="-454025"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it-IT" sz="2400" b="0" i="0" u="none" strike="noStrike" cap="none" normalizeH="0" baseline="0" dirty="0" smtClean="0">
                <a:ln>
                  <a:noFill/>
                </a:ln>
                <a:solidFill>
                  <a:schemeClr val="tx1"/>
                </a:solidFill>
                <a:effectLst>
                  <a:outerShdw blurRad="38100" dist="38100" dir="2700000" algn="tl">
                    <a:srgbClr val="000000">
                      <a:alpha val="43137"/>
                    </a:srgbClr>
                  </a:outerShdw>
                </a:effectLst>
                <a:ea typeface="Times New Roman" pitchFamily="18" charset="0"/>
                <a:cs typeface="Times New Roman" pitchFamily="18" charset="0"/>
              </a:rPr>
              <a:t>esprimere le curiosità, </a:t>
            </a:r>
          </a:p>
          <a:p>
            <a:pPr marL="895350" marR="0" lvl="0" indent="-454025"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it-IT" sz="2400" b="0" i="0" u="none" strike="noStrike" cap="none" normalizeH="0" baseline="0" dirty="0" smtClean="0">
                <a:ln>
                  <a:noFill/>
                </a:ln>
                <a:solidFill>
                  <a:schemeClr val="tx1"/>
                </a:solidFill>
                <a:effectLst>
                  <a:outerShdw blurRad="38100" dist="38100" dir="2700000" algn="tl">
                    <a:srgbClr val="000000">
                      <a:alpha val="43137"/>
                    </a:srgbClr>
                  </a:outerShdw>
                </a:effectLst>
                <a:ea typeface="Times New Roman" pitchFamily="18" charset="0"/>
                <a:cs typeface="Times New Roman" pitchFamily="18" charset="0"/>
              </a:rPr>
              <a:t>riconoscere ed intervenire sulle difficoltà, </a:t>
            </a:r>
          </a:p>
          <a:p>
            <a:pPr marL="895350" marR="0" lvl="0" indent="-454025"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it-IT" sz="2400" b="0" i="0" u="none" strike="noStrike" cap="none" normalizeH="0" baseline="0" dirty="0" smtClean="0">
                <a:ln>
                  <a:noFill/>
                </a:ln>
                <a:solidFill>
                  <a:schemeClr val="tx1"/>
                </a:solidFill>
                <a:effectLst>
                  <a:outerShdw blurRad="38100" dist="38100" dir="2700000" algn="tl">
                    <a:srgbClr val="000000">
                      <a:alpha val="43137"/>
                    </a:srgbClr>
                  </a:outerShdw>
                </a:effectLst>
                <a:ea typeface="Times New Roman" pitchFamily="18" charset="0"/>
                <a:cs typeface="Times New Roman" pitchFamily="18" charset="0"/>
              </a:rPr>
              <a:t>assumere sempre maggiore consapevolezza di sé, </a:t>
            </a:r>
          </a:p>
          <a:p>
            <a:pPr marL="895350" marR="0" lvl="0" indent="-454025"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it-IT" sz="2400" b="0" i="0" u="none" strike="noStrike" cap="none" normalizeH="0" baseline="0" dirty="0" smtClean="0">
                <a:ln>
                  <a:noFill/>
                </a:ln>
                <a:solidFill>
                  <a:schemeClr val="tx1"/>
                </a:solidFill>
                <a:effectLst>
                  <a:outerShdw blurRad="38100" dist="38100" dir="2700000" algn="tl">
                    <a:srgbClr val="000000">
                      <a:alpha val="43137"/>
                    </a:srgbClr>
                  </a:outerShdw>
                </a:effectLst>
                <a:ea typeface="Times New Roman" pitchFamily="18" charset="0"/>
                <a:cs typeface="Times New Roman" pitchFamily="18" charset="0"/>
              </a:rPr>
              <a:t>avviarsi a costruire un proprio progetto di vita. </a:t>
            </a:r>
          </a:p>
          <a:p>
            <a:pPr marR="0" lvl="0" algn="just" defTabSz="914400" rtl="0" eaLnBrk="0" fontAlgn="base" latinLnBrk="0" hangingPunct="0">
              <a:lnSpc>
                <a:spcPct val="100000"/>
              </a:lnSpc>
              <a:spcBef>
                <a:spcPct val="0"/>
              </a:spcBef>
              <a:spcAft>
                <a:spcPct val="0"/>
              </a:spcAft>
              <a:buClrTx/>
              <a:buSzTx/>
              <a:buFontTx/>
              <a:buNone/>
              <a:tabLst/>
            </a:pPr>
            <a:endParaRPr lang="it-IT" sz="2000" dirty="0" smtClean="0">
              <a:ea typeface="Times New Roman" pitchFamily="18" charset="0"/>
              <a:cs typeface="Times New Roman" pitchFamily="18" charset="0"/>
            </a:endParaRPr>
          </a:p>
        </p:txBody>
      </p:sp>
      <p:sp>
        <p:nvSpPr>
          <p:cNvPr id="3" name="CasellaDiTesto 2"/>
          <p:cNvSpPr txBox="1"/>
          <p:nvPr/>
        </p:nvSpPr>
        <p:spPr>
          <a:xfrm>
            <a:off x="4370577" y="6488668"/>
            <a:ext cx="4355359" cy="338554"/>
          </a:xfrm>
          <a:prstGeom prst="rect">
            <a:avLst/>
          </a:prstGeom>
          <a:noFill/>
        </p:spPr>
        <p:txBody>
          <a:bodyPr wrap="none" rtlCol="0">
            <a:spAutoFit/>
          </a:bodyPr>
          <a:lstStyle/>
          <a:p>
            <a:r>
              <a:rPr lang="it-IT" sz="1600" b="1" i="1" dirty="0" smtClean="0">
                <a:solidFill>
                  <a:schemeClr val="accent4">
                    <a:lumMod val="75000"/>
                  </a:schemeClr>
                </a:solidFill>
                <a:effectLst>
                  <a:outerShdw blurRad="38100" dist="38100" dir="2700000" algn="tl">
                    <a:srgbClr val="000000">
                      <a:alpha val="43137"/>
                    </a:srgbClr>
                  </a:outerShdw>
                </a:effectLst>
              </a:rPr>
              <a:t>Dalle “Indicazioni Nazionali per il Curricolo” 2012</a:t>
            </a:r>
            <a:endParaRPr lang="it-IT" sz="1600" b="1" i="1" dirty="0">
              <a:solidFill>
                <a:schemeClr val="accent4">
                  <a:lumMod val="75000"/>
                </a:schemeClr>
              </a:solidFill>
              <a:effectLst>
                <a:outerShdw blurRad="38100" dist="38100" dir="2700000" algn="tl">
                  <a:srgbClr val="000000">
                    <a:alpha val="43137"/>
                  </a:srgbClr>
                </a:outerShdw>
              </a:effectLst>
            </a:endParaRPr>
          </a:p>
        </p:txBody>
      </p:sp>
      <p:pic>
        <p:nvPicPr>
          <p:cNvPr id="4" name="Immagine 3" descr="esperienza.jpg"/>
          <p:cNvPicPr>
            <a:picLocks noChangeAspect="1"/>
          </p:cNvPicPr>
          <p:nvPr/>
        </p:nvPicPr>
        <p:blipFill>
          <a:blip r:embed="rId2" cstate="print">
            <a:clrChange>
              <a:clrFrom>
                <a:srgbClr val="F6F3F6"/>
              </a:clrFrom>
              <a:clrTo>
                <a:srgbClr val="F6F3F6">
                  <a:alpha val="0"/>
                </a:srgbClr>
              </a:clrTo>
            </a:clrChange>
          </a:blip>
          <a:stretch>
            <a:fillRect/>
          </a:stretch>
        </p:blipFill>
        <p:spPr>
          <a:xfrm>
            <a:off x="4499992" y="188640"/>
            <a:ext cx="4427984" cy="332098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3" y="332656"/>
            <a:ext cx="7560839" cy="4278094"/>
          </a:xfrm>
          <a:prstGeom prst="rect">
            <a:avLst/>
          </a:prstGeom>
        </p:spPr>
        <p:txBody>
          <a:bodyPr wrap="square">
            <a:spAutoFit/>
          </a:bodyPr>
          <a:lstStyle/>
          <a:p>
            <a:pPr marL="266700" indent="-266700"/>
            <a:r>
              <a:rPr lang="it-IT" sz="2800" b="1" dirty="0" smtClean="0">
                <a:solidFill>
                  <a:schemeClr val="tx2">
                    <a:lumMod val="60000"/>
                    <a:lumOff val="40000"/>
                  </a:schemeClr>
                </a:solidFill>
                <a:effectLst>
                  <a:outerShdw blurRad="38100" dist="38100" dir="2700000" algn="tl">
                    <a:srgbClr val="000000">
                      <a:alpha val="43137"/>
                    </a:srgbClr>
                  </a:outerShdw>
                </a:effectLst>
              </a:rPr>
              <a:t>Centralità della persona</a:t>
            </a:r>
          </a:p>
          <a:p>
            <a:pPr marL="266700" indent="-266700"/>
            <a:endParaRPr lang="it-IT" sz="2800" b="1" dirty="0" smtClean="0">
              <a:solidFill>
                <a:schemeClr val="tx2">
                  <a:lumMod val="60000"/>
                  <a:lumOff val="40000"/>
                </a:schemeClr>
              </a:solidFill>
              <a:effectLst>
                <a:outerShdw blurRad="38100" dist="38100" dir="2700000" algn="tl">
                  <a:srgbClr val="000000">
                    <a:alpha val="43137"/>
                  </a:srgbClr>
                </a:outerShdw>
              </a:effectLst>
            </a:endParaRPr>
          </a:p>
          <a:p>
            <a:pPr marL="266700" indent="-266700" algn="just">
              <a:buFont typeface="Wingdings" pitchFamily="2" charset="2"/>
              <a:buChar char="Ø"/>
            </a:pPr>
            <a:r>
              <a:rPr lang="it-IT" dirty="0" smtClean="0">
                <a:solidFill>
                  <a:srgbClr val="00B050"/>
                </a:solidFill>
              </a:rPr>
              <a:t>Lo studente è posto al centro dell’azione educativa in tutti i suoi aspetti</a:t>
            </a:r>
            <a:r>
              <a:rPr lang="it-IT" dirty="0" smtClean="0"/>
              <a:t>: cognitivi, affettivi, relazionali, corporei, estetici, etici, spirituali, religiosi. In questa prospettiva, i docenti dovranno pensare e realizzare i loro progetti educativi e didattici non per individui astratti.</a:t>
            </a:r>
            <a:r>
              <a:rPr lang="it-IT" u="sng" dirty="0" smtClean="0"/>
              <a:t>  </a:t>
            </a:r>
          </a:p>
          <a:p>
            <a:pPr marL="266700" lvl="0" indent="-266700" algn="just">
              <a:buFont typeface="Wingdings" pitchFamily="2" charset="2"/>
              <a:buChar char="Ø"/>
            </a:pPr>
            <a:r>
              <a:rPr lang="it-IT" u="sng" dirty="0" smtClean="0"/>
              <a:t>La scuola si deve costruire come luogo accogliente</a:t>
            </a:r>
            <a:r>
              <a:rPr lang="it-IT" dirty="0" smtClean="0"/>
              <a:t>, coinvolgendo in questo compito gli studenti stessi. </a:t>
            </a:r>
          </a:p>
          <a:p>
            <a:pPr marL="266700" lvl="0" indent="-266700" algn="just">
              <a:buFont typeface="Wingdings" pitchFamily="2" charset="2"/>
              <a:buChar char="Ø"/>
            </a:pPr>
            <a:r>
              <a:rPr lang="it-IT" dirty="0" smtClean="0">
                <a:latin typeface="Times New Roman" pitchFamily="18" charset="0"/>
                <a:ea typeface="Times New Roman" pitchFamily="18" charset="0"/>
                <a:cs typeface="Times New Roman" pitchFamily="18" charset="0"/>
              </a:rPr>
              <a:t>In tal modo la scuola fornisce le chiavi per apprendere ad apprendere, per costruire e per trasformare le mappe dei saperi rendendole continuamente coerenti con la rapida e spesso imprevedibile evoluzione delle conoscenze e dei loro oggetti. Si tratta di elaborare gli strumenti di conoscenza necessari per comprendere i contesti naturali, sociali, culturali, antropologici nei quali gli studenti si troveranno a vivere e a operare.</a:t>
            </a:r>
            <a:endParaRPr lang="it-IT" dirty="0"/>
          </a:p>
        </p:txBody>
      </p:sp>
      <p:sp>
        <p:nvSpPr>
          <p:cNvPr id="34818" name="Rectangle 2"/>
          <p:cNvSpPr>
            <a:spLocks noChangeArrowheads="1"/>
          </p:cNvSpPr>
          <p:nvPr/>
        </p:nvSpPr>
        <p:spPr bwMode="auto">
          <a:xfrm>
            <a:off x="539552" y="4653136"/>
            <a:ext cx="7776864" cy="1246495"/>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fontAlgn="base">
              <a:spcBef>
                <a:spcPct val="0"/>
              </a:spcBef>
              <a:spcAft>
                <a:spcPct val="0"/>
              </a:spcAft>
            </a:pPr>
            <a:r>
              <a:rPr kumimoji="0" lang="it-IT" sz="2800" b="1" i="0" u="none" strike="noStrike" cap="none" normalizeH="0" baseline="0" dirty="0" smtClean="0">
                <a:ln>
                  <a:noFill/>
                </a:ln>
                <a:solidFill>
                  <a:schemeClr val="tx2">
                    <a:lumMod val="60000"/>
                    <a:lumOff val="40000"/>
                  </a:schemeClr>
                </a:solidFill>
                <a:effectLst>
                  <a:outerShdw blurRad="38100" dist="38100" dir="2700000" algn="tl">
                    <a:srgbClr val="000000">
                      <a:alpha val="43137"/>
                    </a:srgbClr>
                  </a:outerShdw>
                </a:effectLst>
                <a:latin typeface="+mj-lt"/>
                <a:ea typeface="Times New Roman" pitchFamily="18" charset="0"/>
                <a:cs typeface="Arial" pitchFamily="34" charset="0"/>
              </a:rPr>
              <a:t>P</a:t>
            </a:r>
            <a:r>
              <a:rPr kumimoji="0" lang="it-IT" sz="2800" b="1" i="0" u="none" strike="noStrike" cap="none" normalizeH="0" baseline="0" dirty="0" smtClean="0" bmk="">
                <a:ln>
                  <a:noFill/>
                </a:ln>
                <a:solidFill>
                  <a:schemeClr val="tx2">
                    <a:lumMod val="60000"/>
                    <a:lumOff val="40000"/>
                  </a:schemeClr>
                </a:solidFill>
                <a:effectLst>
                  <a:outerShdw blurRad="38100" dist="38100" dir="2700000" algn="tl">
                    <a:srgbClr val="000000">
                      <a:alpha val="43137"/>
                    </a:srgbClr>
                  </a:outerShdw>
                </a:effectLst>
                <a:latin typeface="+mj-lt"/>
                <a:ea typeface="Times New Roman" pitchFamily="18" charset="0"/>
                <a:cs typeface="Arial" pitchFamily="34" charset="0"/>
              </a:rPr>
              <a:t>er una nuova cittadinanza</a:t>
            </a:r>
          </a:p>
          <a:p>
            <a:pPr fontAlgn="base">
              <a:spcBef>
                <a:spcPct val="0"/>
              </a:spcBef>
              <a:spcAft>
                <a:spcPct val="0"/>
              </a:spcAft>
            </a:pPr>
            <a:endParaRPr kumimoji="0" lang="it-IT" sz="3200" b="1" i="0" u="none" strike="noStrike" cap="none" normalizeH="0" baseline="0" dirty="0" smtClean="0" bmk="">
              <a:ln>
                <a:noFill/>
              </a:ln>
              <a:solidFill>
                <a:schemeClr val="tx2">
                  <a:lumMod val="60000"/>
                  <a:lumOff val="40000"/>
                </a:schemeClr>
              </a:solidFill>
              <a:effectLst>
                <a:outerShdw blurRad="38100" dist="38100" dir="2700000" algn="tl">
                  <a:srgbClr val="000000">
                    <a:alpha val="43137"/>
                  </a:srgbClr>
                </a:outerShdw>
              </a:effectLst>
              <a:latin typeface="+mj-lt"/>
              <a:ea typeface="Times New Roman" pitchFamily="18" charset="0"/>
              <a:cs typeface="Arial" pitchFamily="34" charset="0"/>
            </a:endParaRPr>
          </a:p>
          <a:p>
            <a:pPr marL="361950" indent="-276225" fontAlgn="base">
              <a:spcBef>
                <a:spcPct val="0"/>
              </a:spcBef>
              <a:spcAft>
                <a:spcPct val="0"/>
              </a:spcAft>
              <a:buFont typeface="Wingdings" pitchFamily="2" charset="2"/>
              <a:buChar char="Ø"/>
            </a:pPr>
            <a:r>
              <a:rPr lang="it-IT" dirty="0" smtClean="0">
                <a:latin typeface="+mj-lt"/>
              </a:rPr>
              <a:t>costruire un’alleanza educativa con i genitori</a:t>
            </a:r>
            <a:endParaRPr kumimoji="0" lang="it-IT" b="0" i="0" u="none" strike="noStrike" cap="none" normalizeH="0" baseline="0" dirty="0" smtClean="0">
              <a:ln>
                <a:noFill/>
              </a:ln>
              <a:solidFill>
                <a:schemeClr val="tx1"/>
              </a:solidFill>
              <a:effectLst/>
              <a:latin typeface="+mj-lt"/>
              <a:cs typeface="Arial" pitchFamily="34" charset="0"/>
            </a:endParaRPr>
          </a:p>
        </p:txBody>
      </p:sp>
      <p:sp>
        <p:nvSpPr>
          <p:cNvPr id="4" name="CasellaDiTesto 3"/>
          <p:cNvSpPr txBox="1"/>
          <p:nvPr/>
        </p:nvSpPr>
        <p:spPr>
          <a:xfrm>
            <a:off x="4370577" y="6488668"/>
            <a:ext cx="4355359" cy="338554"/>
          </a:xfrm>
          <a:prstGeom prst="rect">
            <a:avLst/>
          </a:prstGeom>
          <a:noFill/>
        </p:spPr>
        <p:txBody>
          <a:bodyPr wrap="none" rtlCol="0">
            <a:spAutoFit/>
          </a:bodyPr>
          <a:lstStyle/>
          <a:p>
            <a:r>
              <a:rPr lang="it-IT" sz="1600" b="1" i="1" dirty="0" smtClean="0">
                <a:solidFill>
                  <a:schemeClr val="accent4">
                    <a:lumMod val="75000"/>
                  </a:schemeClr>
                </a:solidFill>
                <a:effectLst>
                  <a:outerShdw blurRad="38100" dist="38100" dir="2700000" algn="tl">
                    <a:srgbClr val="000000">
                      <a:alpha val="43137"/>
                    </a:srgbClr>
                  </a:outerShdw>
                </a:effectLst>
              </a:rPr>
              <a:t>Dalle “Indicazioni Nazionali per il Curricolo” 2012</a:t>
            </a:r>
            <a:endParaRPr lang="it-IT" sz="1600" b="1" i="1" dirty="0">
              <a:solidFill>
                <a:schemeClr val="accent4">
                  <a:lumMod val="75000"/>
                </a:schemeClr>
              </a:solidFill>
              <a:effectLst>
                <a:outerShdw blurRad="38100" dist="38100" dir="2700000" algn="tl">
                  <a:srgbClr val="000000">
                    <a:alpha val="43137"/>
                  </a:srgbClr>
                </a:outerShdw>
              </a:effectLst>
            </a:endParaRPr>
          </a:p>
        </p:txBody>
      </p:sp>
      <p:pic>
        <p:nvPicPr>
          <p:cNvPr id="65538" name="Picture 2" descr="http://www.istitutoprivatomarconi.it/polopoly_fs/1.1947690.1449245142%21/httpImage/img.jpeg_gen/derivatives/landscape_320/img.jpe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372200" y="4227174"/>
            <a:ext cx="2376264" cy="2275860"/>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5536" y="404664"/>
            <a:ext cx="8136904" cy="5940088"/>
          </a:xfrm>
          <a:prstGeom prst="rect">
            <a:avLst/>
          </a:prstGeom>
        </p:spPr>
        <p:txBody>
          <a:bodyPr wrap="square">
            <a:spAutoFit/>
          </a:bodyPr>
          <a:lstStyle/>
          <a:p>
            <a:pPr lvl="0" algn="just" eaLnBrk="0" fontAlgn="base" hangingPunct="0">
              <a:spcBef>
                <a:spcPct val="0"/>
              </a:spcBef>
              <a:spcAft>
                <a:spcPct val="0"/>
              </a:spcAft>
            </a:pPr>
            <a:r>
              <a:rPr lang="it-IT" sz="2000" dirty="0" err="1" smtClean="0">
                <a:effectLst>
                  <a:outerShdw blurRad="38100" dist="38100" dir="2700000" algn="tl">
                    <a:srgbClr val="000000">
                      <a:alpha val="43137"/>
                    </a:srgbClr>
                  </a:outerShdw>
                </a:effectLst>
                <a:ea typeface="Times New Roman" pitchFamily="18" charset="0"/>
                <a:cs typeface="Times New Roman" pitchFamily="18" charset="0"/>
              </a:rPr>
              <a:t>…</a:t>
            </a:r>
            <a:r>
              <a:rPr lang="it-IT" sz="2000" u="sng" dirty="0" err="1" smtClean="0">
                <a:effectLst>
                  <a:outerShdw blurRad="38100" dist="38100" dir="2700000" algn="tl">
                    <a:srgbClr val="000000">
                      <a:alpha val="43137"/>
                    </a:srgbClr>
                  </a:outerShdw>
                </a:effectLst>
                <a:ea typeface="Times New Roman" pitchFamily="18" charset="0"/>
                <a:cs typeface="Times New Roman" pitchFamily="18" charset="0"/>
              </a:rPr>
              <a:t>ruolo</a:t>
            </a:r>
            <a:r>
              <a:rPr lang="it-IT" sz="2000" u="sng" dirty="0" smtClean="0">
                <a:effectLst>
                  <a:outerShdw blurRad="38100" dist="38100" dir="2700000" algn="tl">
                    <a:srgbClr val="000000">
                      <a:alpha val="43137"/>
                    </a:srgbClr>
                  </a:outerShdw>
                </a:effectLst>
                <a:ea typeface="Times New Roman" pitchFamily="18" charset="0"/>
                <a:cs typeface="Times New Roman" pitchFamily="18" charset="0"/>
              </a:rPr>
              <a:t> educativo e di orientamento</a:t>
            </a:r>
            <a:r>
              <a:rPr lang="it-IT" sz="2000" dirty="0" smtClean="0">
                <a:effectLst>
                  <a:outerShdw blurRad="38100" dist="38100" dir="2700000" algn="tl">
                    <a:srgbClr val="000000">
                      <a:alpha val="43137"/>
                    </a:srgbClr>
                  </a:outerShdw>
                </a:effectLst>
                <a:ea typeface="Times New Roman" pitchFamily="18" charset="0"/>
                <a:cs typeface="Times New Roman" pitchFamily="18" charset="0"/>
              </a:rPr>
              <a:t>, </a:t>
            </a:r>
          </a:p>
          <a:p>
            <a:pPr lvl="0" algn="just" eaLnBrk="0" fontAlgn="base" hangingPunct="0">
              <a:spcBef>
                <a:spcPct val="0"/>
              </a:spcBef>
              <a:spcAft>
                <a:spcPct val="0"/>
              </a:spcAft>
            </a:pPr>
            <a:endParaRPr lang="it-IT" sz="2000" dirty="0" smtClean="0">
              <a:ea typeface="Times New Roman" pitchFamily="18" charset="0"/>
              <a:cs typeface="Times New Roman" pitchFamily="18" charset="0"/>
            </a:endParaRPr>
          </a:p>
          <a:p>
            <a:pPr lvl="0" algn="just" eaLnBrk="0" fontAlgn="base" hangingPunct="0">
              <a:spcBef>
                <a:spcPct val="0"/>
              </a:spcBef>
              <a:spcAft>
                <a:spcPct val="0"/>
              </a:spcAft>
            </a:pPr>
            <a:r>
              <a:rPr lang="it-IT" sz="2000" dirty="0" smtClean="0">
                <a:ea typeface="Times New Roman" pitchFamily="18" charset="0"/>
                <a:cs typeface="Times New Roman" pitchFamily="18" charset="0"/>
              </a:rPr>
              <a:t>la scuola in genere ha una funzione orientativa in quanto preparazione alle scelte decisive della vita</a:t>
            </a:r>
          </a:p>
          <a:p>
            <a:pPr marL="441325" lvl="0" indent="-166688" algn="just" eaLnBrk="0" fontAlgn="base" hangingPunct="0">
              <a:spcBef>
                <a:spcPct val="0"/>
              </a:spcBef>
              <a:spcAft>
                <a:spcPct val="0"/>
              </a:spcAft>
            </a:pPr>
            <a:r>
              <a:rPr lang="it-IT" sz="2000" dirty="0" err="1" smtClean="0">
                <a:ea typeface="Times New Roman" pitchFamily="18" charset="0"/>
                <a:cs typeface="Times New Roman" pitchFamily="18" charset="0"/>
              </a:rPr>
              <a:t>…</a:t>
            </a:r>
            <a:r>
              <a:rPr lang="it-IT" sz="2000" dirty="0" err="1" smtClean="0"/>
              <a:t>mediante</a:t>
            </a:r>
            <a:r>
              <a:rPr lang="it-IT" sz="2000" dirty="0" smtClean="0"/>
              <a:t> </a:t>
            </a:r>
            <a:r>
              <a:rPr lang="it-IT" sz="2000" dirty="0" smtClean="0">
                <a:effectLst>
                  <a:outerShdw blurRad="38100" dist="38100" dir="2700000" algn="tl">
                    <a:srgbClr val="000000">
                      <a:alpha val="43137"/>
                    </a:srgbClr>
                  </a:outerShdw>
                </a:effectLst>
              </a:rPr>
              <a:t>esperienze didattiche </a:t>
            </a:r>
            <a:r>
              <a:rPr lang="it-IT" sz="2000" dirty="0" smtClean="0"/>
              <a:t>non ripiegate su se stesse ma </a:t>
            </a:r>
            <a:r>
              <a:rPr lang="it-IT" sz="2000" dirty="0" smtClean="0">
                <a:effectLst>
                  <a:outerShdw blurRad="38100" dist="38100" dir="2700000" algn="tl">
                    <a:srgbClr val="000000">
                      <a:alpha val="43137"/>
                    </a:srgbClr>
                  </a:outerShdw>
                </a:effectLst>
              </a:rPr>
              <a:t>aperte e stimolanti</a:t>
            </a:r>
            <a:r>
              <a:rPr lang="it-IT" sz="2000" dirty="0" smtClean="0"/>
              <a:t>, finalizzate a suscitare la curiosità dell’alunno e a fargli mettere alla prova le proprie capacità</a:t>
            </a:r>
            <a:endParaRPr lang="it-IT" sz="2000" dirty="0" smtClean="0">
              <a:cs typeface="Arial" pitchFamily="34" charset="0"/>
            </a:endParaRPr>
          </a:p>
          <a:p>
            <a:pPr marL="441325" lvl="0" indent="-166688" algn="just" eaLnBrk="0" fontAlgn="base" hangingPunct="0">
              <a:spcBef>
                <a:spcPct val="0"/>
              </a:spcBef>
              <a:spcAft>
                <a:spcPct val="0"/>
              </a:spcAft>
            </a:pPr>
            <a:r>
              <a:rPr lang="it-IT" sz="2000" dirty="0" err="1" smtClean="0">
                <a:ea typeface="Times New Roman" pitchFamily="18" charset="0"/>
                <a:cs typeface="Times New Roman" pitchFamily="18" charset="0"/>
              </a:rPr>
              <a:t>…trovano</a:t>
            </a:r>
            <a:r>
              <a:rPr lang="it-IT" sz="2000" dirty="0" smtClean="0">
                <a:ea typeface="Times New Roman" pitchFamily="18" charset="0"/>
                <a:cs typeface="Times New Roman" pitchFamily="18" charset="0"/>
              </a:rPr>
              <a:t> stimoli per </a:t>
            </a:r>
            <a:r>
              <a:rPr lang="it-IT" sz="2000" dirty="0" smtClean="0">
                <a:effectLst>
                  <a:outerShdw blurRad="38100" dist="38100" dir="2700000" algn="tl">
                    <a:srgbClr val="000000">
                      <a:alpha val="43137"/>
                    </a:srgbClr>
                  </a:outerShdw>
                </a:effectLst>
                <a:ea typeface="Times New Roman" pitchFamily="18" charset="0"/>
                <a:cs typeface="Times New Roman" pitchFamily="18" charset="0"/>
              </a:rPr>
              <a:t>sviluppare il pensiero analitico e critico</a:t>
            </a:r>
            <a:r>
              <a:rPr lang="it-IT" sz="2000" dirty="0" smtClean="0">
                <a:ea typeface="Times New Roman" pitchFamily="18" charset="0"/>
                <a:cs typeface="Times New Roman" pitchFamily="18" charset="0"/>
              </a:rPr>
              <a:t>, </a:t>
            </a:r>
            <a:r>
              <a:rPr lang="it-IT" sz="2000" dirty="0" smtClean="0">
                <a:effectLst>
                  <a:outerShdw blurRad="38100" dist="38100" dir="2700000" algn="tl">
                    <a:srgbClr val="000000">
                      <a:alpha val="43137"/>
                    </a:srgbClr>
                  </a:outerShdw>
                </a:effectLst>
                <a:ea typeface="Times New Roman" pitchFamily="18" charset="0"/>
                <a:cs typeface="Times New Roman" pitchFamily="18" charset="0"/>
              </a:rPr>
              <a:t>imparano ad imparare, coltivano la fantasia e il pensiero originale</a:t>
            </a:r>
            <a:r>
              <a:rPr lang="it-IT" sz="2000" dirty="0" smtClean="0">
                <a:ea typeface="Times New Roman" pitchFamily="18" charset="0"/>
                <a:cs typeface="Times New Roman" pitchFamily="18" charset="0"/>
              </a:rPr>
              <a:t>, si confrontano per ricercare significati e condividere possibili schemi di comprensione della realtà, riflettendo sul senso e le conseguenze delle proprie scelte. </a:t>
            </a:r>
          </a:p>
          <a:p>
            <a:pPr marL="441325" lvl="0" indent="-166688" algn="just" eaLnBrk="0" fontAlgn="base" hangingPunct="0">
              <a:spcBef>
                <a:spcPct val="0"/>
              </a:spcBef>
              <a:spcAft>
                <a:spcPct val="0"/>
              </a:spcAft>
            </a:pPr>
            <a:r>
              <a:rPr lang="it-IT" sz="2000" dirty="0" err="1" smtClean="0">
                <a:ea typeface="Times New Roman" pitchFamily="18" charset="0"/>
                <a:cs typeface="Times New Roman" pitchFamily="18" charset="0"/>
              </a:rPr>
              <a:t>…sollecita</a:t>
            </a:r>
            <a:r>
              <a:rPr lang="it-IT" sz="2000" dirty="0" smtClean="0">
                <a:ea typeface="Times New Roman" pitchFamily="18" charset="0"/>
                <a:cs typeface="Times New Roman" pitchFamily="18" charset="0"/>
              </a:rPr>
              <a:t> gli alunni a un’attenta riflessione sui comportamenti di gruppo al fine di </a:t>
            </a:r>
            <a:r>
              <a:rPr lang="it-IT" sz="2000" dirty="0" smtClean="0">
                <a:effectLst>
                  <a:outerShdw blurRad="38100" dist="38100" dir="2700000" algn="tl">
                    <a:srgbClr val="000000">
                      <a:alpha val="43137"/>
                    </a:srgbClr>
                  </a:outerShdw>
                </a:effectLst>
                <a:ea typeface="Times New Roman" pitchFamily="18" charset="0"/>
                <a:cs typeface="Times New Roman" pitchFamily="18" charset="0"/>
              </a:rPr>
              <a:t>individuare quegli atteggiamenti che violano la dignità della persona e il rispetto reciproco</a:t>
            </a:r>
            <a:r>
              <a:rPr lang="it-IT" sz="2000" dirty="0" smtClean="0">
                <a:ea typeface="Times New Roman" pitchFamily="18" charset="0"/>
                <a:cs typeface="Times New Roman" pitchFamily="18" charset="0"/>
              </a:rPr>
              <a:t>, li orienta a sperimentare situazioni di studio e di vita dove sviluppare atteggiamenti positivi ed </a:t>
            </a:r>
            <a:r>
              <a:rPr lang="it-IT" sz="2000" dirty="0" smtClean="0">
                <a:effectLst>
                  <a:outerShdw blurRad="38100" dist="38100" dir="2700000" algn="tl">
                    <a:srgbClr val="000000">
                      <a:alpha val="43137"/>
                    </a:srgbClr>
                  </a:outerShdw>
                </a:effectLst>
                <a:ea typeface="Times New Roman" pitchFamily="18" charset="0"/>
                <a:cs typeface="Times New Roman" pitchFamily="18" charset="0"/>
              </a:rPr>
              <a:t>imparare a collaborare con altri</a:t>
            </a:r>
            <a:r>
              <a:rPr lang="it-IT" sz="2000" dirty="0" smtClean="0">
                <a:ea typeface="Times New Roman" pitchFamily="18" charset="0"/>
                <a:cs typeface="Times New Roman" pitchFamily="18" charset="0"/>
              </a:rPr>
              <a:t>.</a:t>
            </a:r>
          </a:p>
          <a:p>
            <a:pPr marL="441325" lvl="0" indent="-166688" algn="just" eaLnBrk="0" fontAlgn="base" hangingPunct="0">
              <a:spcBef>
                <a:spcPct val="0"/>
              </a:spcBef>
              <a:spcAft>
                <a:spcPct val="0"/>
              </a:spcAft>
            </a:pPr>
            <a:r>
              <a:rPr lang="it-IT" sz="2000" dirty="0" err="1" smtClean="0">
                <a:ea typeface="Times New Roman" pitchFamily="18" charset="0"/>
                <a:cs typeface="Times New Roman" pitchFamily="18" charset="0"/>
              </a:rPr>
              <a:t>…la</a:t>
            </a:r>
            <a:r>
              <a:rPr lang="it-IT" sz="2000" dirty="0" smtClean="0">
                <a:ea typeface="Times New Roman" pitchFamily="18" charset="0"/>
                <a:cs typeface="Times New Roman" pitchFamily="18" charset="0"/>
              </a:rPr>
              <a:t> scuola ha bisogno di </a:t>
            </a:r>
            <a:r>
              <a:rPr lang="it-IT" sz="2000" dirty="0" smtClean="0">
                <a:effectLst>
                  <a:outerShdw blurRad="38100" dist="38100" dir="2700000" algn="tl">
                    <a:srgbClr val="000000">
                      <a:alpha val="43137"/>
                    </a:srgbClr>
                  </a:outerShdw>
                </a:effectLst>
                <a:ea typeface="Times New Roman" pitchFamily="18" charset="0"/>
                <a:cs typeface="Times New Roman" pitchFamily="18" charset="0"/>
              </a:rPr>
              <a:t>stabilire con i genitori rapporti non episodici </a:t>
            </a:r>
            <a:r>
              <a:rPr lang="it-IT" sz="2000" dirty="0" smtClean="0">
                <a:ea typeface="Times New Roman" pitchFamily="18" charset="0"/>
                <a:cs typeface="Times New Roman" pitchFamily="18" charset="0"/>
              </a:rPr>
              <a:t>o dettati dall’emergenza, ma </a:t>
            </a:r>
            <a:r>
              <a:rPr lang="it-IT" sz="2000" dirty="0" smtClean="0">
                <a:effectLst>
                  <a:outerShdw blurRad="38100" dist="38100" dir="2700000" algn="tl">
                    <a:srgbClr val="000000">
                      <a:alpha val="43137"/>
                    </a:srgbClr>
                  </a:outerShdw>
                </a:effectLst>
                <a:ea typeface="Times New Roman" pitchFamily="18" charset="0"/>
                <a:cs typeface="Times New Roman" pitchFamily="18" charset="0"/>
              </a:rPr>
              <a:t>costruiti dentro un progetto educativo condiviso e continuo</a:t>
            </a:r>
            <a:r>
              <a:rPr lang="it-IT" sz="2000" dirty="0" smtClean="0">
                <a:ea typeface="Times New Roman" pitchFamily="18" charset="0"/>
                <a:cs typeface="Times New Roman" pitchFamily="18" charset="0"/>
              </a:rPr>
              <a:t>. </a:t>
            </a:r>
            <a:endParaRPr lang="it-IT" sz="2000" dirty="0" smtClean="0">
              <a:cs typeface="Arial" pitchFamily="34" charset="0"/>
            </a:endParaRPr>
          </a:p>
        </p:txBody>
      </p:sp>
      <p:sp>
        <p:nvSpPr>
          <p:cNvPr id="3" name="CasellaDiTesto 2"/>
          <p:cNvSpPr txBox="1"/>
          <p:nvPr/>
        </p:nvSpPr>
        <p:spPr>
          <a:xfrm>
            <a:off x="4370577" y="6488668"/>
            <a:ext cx="4355359" cy="338554"/>
          </a:xfrm>
          <a:prstGeom prst="rect">
            <a:avLst/>
          </a:prstGeom>
          <a:noFill/>
        </p:spPr>
        <p:txBody>
          <a:bodyPr wrap="none" rtlCol="0">
            <a:spAutoFit/>
          </a:bodyPr>
          <a:lstStyle/>
          <a:p>
            <a:r>
              <a:rPr lang="it-IT" sz="1600" b="1" i="1" dirty="0" smtClean="0">
                <a:solidFill>
                  <a:schemeClr val="accent4">
                    <a:lumMod val="75000"/>
                  </a:schemeClr>
                </a:solidFill>
                <a:effectLst>
                  <a:outerShdw blurRad="38100" dist="38100" dir="2700000" algn="tl">
                    <a:srgbClr val="000000">
                      <a:alpha val="43137"/>
                    </a:srgbClr>
                  </a:outerShdw>
                </a:effectLst>
              </a:rPr>
              <a:t>Dalle “Indicazioni Nazionali per il Curricolo” 2012</a:t>
            </a:r>
            <a:endParaRPr lang="it-IT" sz="1600" b="1" i="1" dirty="0">
              <a:solidFill>
                <a:schemeClr val="accent4">
                  <a:lumMod val="75000"/>
                </a:schemeClr>
              </a:solidFill>
              <a:effectLst>
                <a:outerShdw blurRad="38100" dist="38100" dir="2700000" algn="tl">
                  <a:srgbClr val="000000">
                    <a:alpha val="43137"/>
                  </a:srgbClr>
                </a:outerShdw>
              </a:effectLs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
          <p:cNvSpPr>
            <a:spLocks noChangeArrowheads="1"/>
          </p:cNvSpPr>
          <p:nvPr/>
        </p:nvSpPr>
        <p:spPr bwMode="auto">
          <a:xfrm>
            <a:off x="395536" y="260648"/>
            <a:ext cx="8064896" cy="5924699"/>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kumimoji="0" lang="it-IT" sz="2800" b="1" i="0" u="none" strike="noStrike" cap="none" normalizeH="0" baseline="0" dirty="0" smtClean="0">
                <a:ln>
                  <a:noFill/>
                </a:ln>
                <a:solidFill>
                  <a:schemeClr val="tx2">
                    <a:lumMod val="60000"/>
                    <a:lumOff val="40000"/>
                  </a:schemeClr>
                </a:solidFill>
                <a:effectLst>
                  <a:outerShdw blurRad="38100" dist="38100" dir="2700000" algn="tl">
                    <a:srgbClr val="000000">
                      <a:alpha val="43137"/>
                    </a:srgbClr>
                  </a:outerShdw>
                </a:effectLst>
                <a:ea typeface="Times New Roman" pitchFamily="18" charset="0"/>
                <a:cs typeface="Arial" pitchFamily="34" charset="0"/>
              </a:rPr>
              <a:t>L</a:t>
            </a:r>
            <a:r>
              <a:rPr kumimoji="0" lang="it-IT" sz="2800" b="1" i="0" u="none" strike="noStrike" cap="none" normalizeH="0" baseline="0" dirty="0" smtClean="0" bmk="">
                <a:ln>
                  <a:noFill/>
                </a:ln>
                <a:solidFill>
                  <a:schemeClr val="tx2">
                    <a:lumMod val="60000"/>
                    <a:lumOff val="40000"/>
                  </a:schemeClr>
                </a:solidFill>
                <a:effectLst>
                  <a:outerShdw blurRad="38100" dist="38100" dir="2700000" algn="tl">
                    <a:srgbClr val="000000">
                      <a:alpha val="43137"/>
                    </a:srgbClr>
                  </a:outerShdw>
                </a:effectLst>
                <a:ea typeface="Times New Roman" pitchFamily="18" charset="0"/>
                <a:cs typeface="Arial" pitchFamily="34" charset="0"/>
              </a:rPr>
              <a:t>’alfabetizzazione culturale di base</a:t>
            </a:r>
            <a:r>
              <a:rPr lang="it-IT" sz="2800" b="1" dirty="0" smtClean="0">
                <a:solidFill>
                  <a:schemeClr val="tx2">
                    <a:lumMod val="60000"/>
                    <a:lumOff val="40000"/>
                  </a:schemeClr>
                </a:solidFill>
                <a:effectLst>
                  <a:outerShdw blurRad="38100" dist="38100" dir="2700000" algn="tl">
                    <a:srgbClr val="000000">
                      <a:alpha val="43137"/>
                    </a:srgbClr>
                  </a:outerShdw>
                </a:effectLst>
              </a:rPr>
              <a:t> </a:t>
            </a:r>
          </a:p>
          <a:p>
            <a:endParaRPr lang="it-IT" sz="1100" dirty="0" smtClean="0"/>
          </a:p>
          <a:p>
            <a:pPr algn="just"/>
            <a:r>
              <a:rPr lang="it-IT" sz="2000" dirty="0" smtClean="0"/>
              <a:t>Nella </a:t>
            </a:r>
            <a:r>
              <a:rPr lang="it-IT" sz="2000" i="1" dirty="0" smtClean="0"/>
              <a:t>scuola secondaria di primo grado</a:t>
            </a:r>
            <a:r>
              <a:rPr lang="it-IT" sz="2000" dirty="0" smtClean="0"/>
              <a:t> si realizza l’accesso alle discipline come punti di vista sulla realtà e come modalità di conoscenza, interpretazione e rappresentazione del mondo.</a:t>
            </a:r>
          </a:p>
          <a:p>
            <a:pPr algn="just"/>
            <a:endParaRPr lang="it-IT" sz="2000" dirty="0" smtClean="0"/>
          </a:p>
          <a:p>
            <a:pPr algn="just"/>
            <a:r>
              <a:rPr lang="it-IT" sz="2000" dirty="0" smtClean="0"/>
              <a:t>La valorizzazione delle discipline avviene pienamente quando si evitano due rischi: </a:t>
            </a:r>
          </a:p>
          <a:p>
            <a:pPr algn="just"/>
            <a:endParaRPr lang="it-IT" sz="2000" dirty="0" smtClean="0"/>
          </a:p>
          <a:p>
            <a:pPr marL="1082675" indent="-441325" algn="just">
              <a:buFont typeface="Wingdings" pitchFamily="2" charset="2"/>
              <a:buChar char="Ø"/>
            </a:pPr>
            <a:r>
              <a:rPr lang="it-IT" sz="2000" dirty="0" smtClean="0">
                <a:effectLst>
                  <a:outerShdw blurRad="38100" dist="38100" dir="2700000" algn="tl">
                    <a:srgbClr val="000000">
                      <a:alpha val="43137"/>
                    </a:srgbClr>
                  </a:outerShdw>
                </a:effectLst>
              </a:rPr>
              <a:t>sul piano culturale</a:t>
            </a:r>
            <a:r>
              <a:rPr lang="it-IT" sz="2000" dirty="0" smtClean="0"/>
              <a:t>, quello della frammentazione dei saperi; </a:t>
            </a:r>
          </a:p>
          <a:p>
            <a:pPr marL="1082675" indent="-441325" algn="just">
              <a:buFont typeface="Wingdings" pitchFamily="2" charset="2"/>
              <a:buChar char="Ø"/>
            </a:pPr>
            <a:r>
              <a:rPr lang="it-IT" sz="2000" dirty="0" smtClean="0">
                <a:effectLst>
                  <a:outerShdw blurRad="38100" dist="38100" dir="2700000" algn="tl">
                    <a:srgbClr val="000000">
                      <a:alpha val="43137"/>
                    </a:srgbClr>
                  </a:outerShdw>
                </a:effectLst>
              </a:rPr>
              <a:t>sul piano didattico</a:t>
            </a:r>
            <a:r>
              <a:rPr lang="it-IT" sz="2000" dirty="0" smtClean="0"/>
              <a:t>, quello dell’impostazione trasmissiva. </a:t>
            </a:r>
          </a:p>
          <a:p>
            <a:pPr algn="just"/>
            <a:endParaRPr lang="it-IT" sz="2000" dirty="0" smtClean="0"/>
          </a:p>
          <a:p>
            <a:pPr algn="just"/>
            <a:r>
              <a:rPr lang="it-IT" sz="2000" b="1" dirty="0" smtClean="0">
                <a:solidFill>
                  <a:srgbClr val="00B050"/>
                </a:solidFill>
                <a:effectLst>
                  <a:outerShdw blurRad="38100" dist="38100" dir="2700000" algn="tl">
                    <a:srgbClr val="000000">
                      <a:alpha val="43137"/>
                    </a:srgbClr>
                  </a:outerShdw>
                </a:effectLst>
              </a:rPr>
              <a:t>Le discipline </a:t>
            </a:r>
            <a:r>
              <a:rPr lang="it-IT" sz="2000" dirty="0" smtClean="0">
                <a:solidFill>
                  <a:srgbClr val="FF0000"/>
                </a:solidFill>
              </a:rPr>
              <a:t>non vanno presentate come territori da proteggere definendo confini rigidi</a:t>
            </a:r>
            <a:r>
              <a:rPr lang="it-IT" sz="2000" dirty="0" smtClean="0"/>
              <a:t>, ma</a:t>
            </a:r>
            <a:r>
              <a:rPr lang="it-IT" sz="2000" b="1" dirty="0" smtClean="0">
                <a:solidFill>
                  <a:srgbClr val="00B050"/>
                </a:solidFill>
                <a:effectLst>
                  <a:outerShdw blurRad="38100" dist="38100" dir="2700000" algn="tl">
                    <a:srgbClr val="000000">
                      <a:alpha val="43137"/>
                    </a:srgbClr>
                  </a:outerShdw>
                </a:effectLst>
              </a:rPr>
              <a:t> vanno presentate come chiavi interpretative disponibili ad ogni possibile utilizzazione</a:t>
            </a:r>
            <a:r>
              <a:rPr lang="it-IT" sz="2000" dirty="0" smtClean="0"/>
              <a:t>. I problemi complessi richiedono, per essere esplorati, che i diversi punti di vista disciplinari dialoghino e che si presti attenzione alle zone </a:t>
            </a:r>
            <a:r>
              <a:rPr lang="it-IT" sz="2000" i="1" dirty="0" smtClean="0"/>
              <a:t>di confine</a:t>
            </a:r>
            <a:r>
              <a:rPr lang="it-IT" sz="2000" dirty="0" smtClean="0"/>
              <a:t> e </a:t>
            </a:r>
            <a:r>
              <a:rPr lang="it-IT" sz="2000" i="1" dirty="0" smtClean="0"/>
              <a:t>di cerniera</a:t>
            </a:r>
            <a:r>
              <a:rPr lang="it-IT" sz="2000" dirty="0" smtClean="0"/>
              <a:t> fra discipline.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100" b="0" i="0" u="none" strike="noStrike" cap="none" normalizeH="0" baseline="0" dirty="0" smtClean="0" bmk="">
              <a:ln>
                <a:noFill/>
              </a:ln>
              <a:solidFill>
                <a:schemeClr val="tx1"/>
              </a:solidFill>
              <a:effectLst/>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400" b="0" i="0" u="none" strike="noStrike" cap="none" normalizeH="0" baseline="0" dirty="0" smtClean="0">
              <a:ln>
                <a:noFill/>
              </a:ln>
              <a:solidFill>
                <a:schemeClr val="tx1"/>
              </a:solidFill>
              <a:effectLs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CasellaDiTesto 2"/>
          <p:cNvSpPr txBox="1"/>
          <p:nvPr/>
        </p:nvSpPr>
        <p:spPr>
          <a:xfrm>
            <a:off x="4370577" y="6488668"/>
            <a:ext cx="4355359" cy="338554"/>
          </a:xfrm>
          <a:prstGeom prst="rect">
            <a:avLst/>
          </a:prstGeom>
          <a:noFill/>
        </p:spPr>
        <p:txBody>
          <a:bodyPr wrap="none" rtlCol="0">
            <a:spAutoFit/>
          </a:bodyPr>
          <a:lstStyle/>
          <a:p>
            <a:r>
              <a:rPr lang="it-IT" sz="1600" b="1" i="1" dirty="0" smtClean="0">
                <a:solidFill>
                  <a:schemeClr val="accent4">
                    <a:lumMod val="75000"/>
                  </a:schemeClr>
                </a:solidFill>
                <a:effectLst>
                  <a:outerShdw blurRad="38100" dist="38100" dir="2700000" algn="tl">
                    <a:srgbClr val="000000">
                      <a:alpha val="43137"/>
                    </a:srgbClr>
                  </a:outerShdw>
                </a:effectLst>
              </a:rPr>
              <a:t>Dalle “Indicazioni Nazionali per il Curricolo” 2012</a:t>
            </a:r>
            <a:endParaRPr lang="it-IT" sz="1600" b="1" i="1" dirty="0">
              <a:solidFill>
                <a:schemeClr val="accent4">
                  <a:lumMod val="75000"/>
                </a:schemeClr>
              </a:solidFill>
              <a:effectLst>
                <a:outerShdw blurRad="38100" dist="38100" dir="2700000" algn="tl">
                  <a:srgbClr val="000000">
                    <a:alpha val="43137"/>
                  </a:srgbClr>
                </a:outerShdw>
              </a:effectLst>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1" y="260648"/>
            <a:ext cx="8640960" cy="5570756"/>
          </a:xfrm>
          <a:prstGeom prst="rect">
            <a:avLst/>
          </a:prstGeom>
        </p:spPr>
        <p:txBody>
          <a:bodyPr wrap="square">
            <a:spAutoFit/>
          </a:bodyPr>
          <a:lstStyle/>
          <a:p>
            <a:r>
              <a:rPr lang="it-IT" sz="2800" b="1" dirty="0" smtClean="0">
                <a:solidFill>
                  <a:schemeClr val="tx2">
                    <a:lumMod val="60000"/>
                    <a:lumOff val="40000"/>
                  </a:schemeClr>
                </a:solidFill>
                <a:effectLst>
                  <a:outerShdw blurRad="38100" dist="38100" dir="2700000" algn="tl">
                    <a:srgbClr val="000000">
                      <a:alpha val="43137"/>
                    </a:srgbClr>
                  </a:outerShdw>
                </a:effectLst>
              </a:rPr>
              <a:t>L’ambiente di apprendimento</a:t>
            </a:r>
            <a:r>
              <a:rPr lang="it-IT" sz="2800" b="1" dirty="0" smtClean="0">
                <a:effectLst>
                  <a:outerShdw blurRad="38100" dist="38100" dir="2700000" algn="tl">
                    <a:srgbClr val="000000">
                      <a:alpha val="43137"/>
                    </a:srgbClr>
                  </a:outerShdw>
                </a:effectLst>
              </a:rPr>
              <a:t> </a:t>
            </a:r>
          </a:p>
          <a:p>
            <a:r>
              <a:rPr lang="it-IT" sz="2400" dirty="0" smtClean="0">
                <a:effectLst>
                  <a:outerShdw blurRad="38100" dist="38100" dir="2700000" algn="tl">
                    <a:srgbClr val="000000">
                      <a:alpha val="43137"/>
                    </a:srgbClr>
                  </a:outerShdw>
                </a:effectLst>
              </a:rPr>
              <a:t>un uso flessibile degli spazi </a:t>
            </a:r>
          </a:p>
          <a:p>
            <a:endParaRPr lang="it-IT" sz="1600" dirty="0" smtClean="0"/>
          </a:p>
          <a:p>
            <a:pPr algn="just"/>
            <a:r>
              <a:rPr lang="it-IT" sz="2400" dirty="0" smtClean="0"/>
              <a:t>Nel processo di apprendimento l’alunno porta una grande ricchezza di esperienze e conoscenze acquisite fuori dalla scuola e attraverso i diversi media oggi disponibili a tutti, mette in gioco aspettative ed emozioni, </a:t>
            </a:r>
            <a:r>
              <a:rPr lang="it-IT" sz="2400" u="sng" dirty="0" smtClean="0"/>
              <a:t>si presenta con una dotazione di informazioni, abilità, modalità di apprendere che l’azione didattica dovrà opportunamente richiamare, esplorare, problematizzare. In questo modo l’allievo riesce a dare senso a quello che va imparando.</a:t>
            </a:r>
            <a:r>
              <a:rPr lang="it-IT" sz="2400" dirty="0" smtClean="0"/>
              <a:t> </a:t>
            </a:r>
          </a:p>
          <a:p>
            <a:pPr algn="just"/>
            <a:endParaRPr lang="it-IT" sz="2400" dirty="0" smtClean="0"/>
          </a:p>
          <a:p>
            <a:pPr algn="just"/>
            <a:r>
              <a:rPr lang="it-IT" sz="2400" b="1" dirty="0" smtClean="0">
                <a:effectLst>
                  <a:outerShdw blurRad="38100" dist="38100" dir="2700000" algn="tl">
                    <a:srgbClr val="000000">
                      <a:alpha val="43137"/>
                    </a:srgbClr>
                  </a:outerShdw>
                </a:effectLst>
              </a:rPr>
              <a:t>la </a:t>
            </a:r>
            <a:r>
              <a:rPr lang="it-IT" sz="2400" b="1" dirty="0" err="1" smtClean="0">
                <a:effectLst>
                  <a:outerShdw blurRad="38100" dist="38100" dir="2700000" algn="tl">
                    <a:srgbClr val="000000">
                      <a:alpha val="43137"/>
                    </a:srgbClr>
                  </a:outerShdw>
                </a:effectLst>
              </a:rPr>
              <a:t>problematizzazione</a:t>
            </a:r>
            <a:r>
              <a:rPr lang="it-IT" sz="2400" b="1" dirty="0" smtClean="0">
                <a:effectLst>
                  <a:outerShdw blurRad="38100" dist="38100" dir="2700000" algn="tl">
                    <a:srgbClr val="000000">
                      <a:alpha val="43137"/>
                    </a:srgbClr>
                  </a:outerShdw>
                </a:effectLst>
              </a:rPr>
              <a:t> svolge una funzione insostituibile: sollecita gli alunni a individuare problemi, a sollevare domande, a mettere in discussione le conoscenze già elaborate, a trovare appropriate piste d’indagine, a cercare soluzioni originali.</a:t>
            </a:r>
            <a:r>
              <a:rPr lang="it-IT" sz="2400" b="1" i="1" dirty="0" smtClean="0">
                <a:effectLst>
                  <a:outerShdw blurRad="38100" dist="38100" dir="2700000" algn="tl">
                    <a:srgbClr val="000000">
                      <a:alpha val="43137"/>
                    </a:srgbClr>
                  </a:outerShdw>
                </a:effectLst>
              </a:rPr>
              <a:t> </a:t>
            </a:r>
          </a:p>
        </p:txBody>
      </p:sp>
      <p:sp>
        <p:nvSpPr>
          <p:cNvPr id="3" name="CasellaDiTesto 2"/>
          <p:cNvSpPr txBox="1"/>
          <p:nvPr/>
        </p:nvSpPr>
        <p:spPr>
          <a:xfrm>
            <a:off x="4370577" y="6488668"/>
            <a:ext cx="4355359" cy="338554"/>
          </a:xfrm>
          <a:prstGeom prst="rect">
            <a:avLst/>
          </a:prstGeom>
          <a:noFill/>
        </p:spPr>
        <p:txBody>
          <a:bodyPr wrap="none" rtlCol="0">
            <a:spAutoFit/>
          </a:bodyPr>
          <a:lstStyle/>
          <a:p>
            <a:r>
              <a:rPr lang="it-IT" sz="1600" b="1" i="1" dirty="0" smtClean="0">
                <a:solidFill>
                  <a:schemeClr val="accent4">
                    <a:lumMod val="75000"/>
                  </a:schemeClr>
                </a:solidFill>
                <a:effectLst>
                  <a:outerShdw blurRad="38100" dist="38100" dir="2700000" algn="tl">
                    <a:srgbClr val="000000">
                      <a:alpha val="43137"/>
                    </a:srgbClr>
                  </a:outerShdw>
                </a:effectLst>
              </a:rPr>
              <a:t>Dalle “Indicazioni Nazionali per il Curricolo” 2012</a:t>
            </a:r>
            <a:endParaRPr lang="it-IT" sz="1600" b="1" i="1" dirty="0">
              <a:solidFill>
                <a:schemeClr val="accent4">
                  <a:lumMod val="75000"/>
                </a:schemeClr>
              </a:solidFill>
              <a:effectLst>
                <a:outerShdw blurRad="38100" dist="38100" dir="2700000" algn="tl">
                  <a:srgbClr val="000000">
                    <a:alpha val="43137"/>
                  </a:srgbClr>
                </a:outerShdw>
              </a:effectLs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b="1" dirty="0" smtClean="0">
                <a:effectLst>
                  <a:outerShdw blurRad="38100" dist="38100" dir="2700000" algn="tl">
                    <a:srgbClr val="000000">
                      <a:alpha val="43137"/>
                    </a:srgbClr>
                  </a:outerShdw>
                </a:effectLst>
                <a:latin typeface="+mn-lt"/>
              </a:rPr>
              <a:t>Progettazione dell’esperienza di apprendimento</a:t>
            </a:r>
            <a:endParaRPr lang="it-IT" sz="3200" b="1" dirty="0">
              <a:effectLst>
                <a:outerShdw blurRad="38100" dist="38100" dir="2700000" algn="tl">
                  <a:srgbClr val="000000">
                    <a:alpha val="43137"/>
                  </a:srgbClr>
                </a:outerShdw>
              </a:effectLst>
              <a:latin typeface="+mn-lt"/>
            </a:endParaRPr>
          </a:p>
        </p:txBody>
      </p:sp>
      <p:pic>
        <p:nvPicPr>
          <p:cNvPr id="1026" name="Picture 2" descr="C:\Users\giornalino\Desktop\problema.JPG"/>
          <p:cNvPicPr>
            <a:picLocks noChangeAspect="1" noChangeArrowheads="1"/>
          </p:cNvPicPr>
          <p:nvPr/>
        </p:nvPicPr>
        <p:blipFill>
          <a:blip r:embed="rId2" cstate="screen"/>
          <a:srcRect/>
          <a:stretch>
            <a:fillRect/>
          </a:stretch>
        </p:blipFill>
        <p:spPr bwMode="auto">
          <a:xfrm>
            <a:off x="0" y="1772816"/>
            <a:ext cx="3923928" cy="2376264"/>
          </a:xfrm>
          <a:prstGeom prst="rect">
            <a:avLst/>
          </a:prstGeom>
          <a:noFill/>
        </p:spPr>
      </p:pic>
      <p:sp>
        <p:nvSpPr>
          <p:cNvPr id="6" name="CasellaDiTesto 5"/>
          <p:cNvSpPr txBox="1"/>
          <p:nvPr/>
        </p:nvSpPr>
        <p:spPr>
          <a:xfrm>
            <a:off x="4283968" y="1700808"/>
            <a:ext cx="3888432" cy="830997"/>
          </a:xfrm>
          <a:prstGeom prst="rect">
            <a:avLst/>
          </a:prstGeom>
          <a:noFill/>
        </p:spPr>
        <p:txBody>
          <a:bodyPr wrap="square" rtlCol="0">
            <a:spAutoFit/>
          </a:bodyPr>
          <a:lstStyle/>
          <a:p>
            <a:r>
              <a:rPr lang="it-IT" sz="2400" b="1" dirty="0" smtClean="0">
                <a:effectLst>
                  <a:outerShdw blurRad="38100" dist="38100" dir="2700000" algn="tl">
                    <a:srgbClr val="000000">
                      <a:alpha val="43137"/>
                    </a:srgbClr>
                  </a:outerShdw>
                </a:effectLst>
              </a:rPr>
              <a:t>Indicatori per osservazioni in itinere e valutazione</a:t>
            </a:r>
          </a:p>
        </p:txBody>
      </p:sp>
      <p:pic>
        <p:nvPicPr>
          <p:cNvPr id="80898" name="Picture 2"/>
          <p:cNvPicPr>
            <a:picLocks noChangeAspect="1" noChangeArrowheads="1"/>
          </p:cNvPicPr>
          <p:nvPr/>
        </p:nvPicPr>
        <p:blipFill>
          <a:blip r:embed="rId3" cstate="screen">
            <a:clrChange>
              <a:clrFrom>
                <a:srgbClr val="FFFFFF"/>
              </a:clrFrom>
              <a:clrTo>
                <a:srgbClr val="FFFFFF">
                  <a:alpha val="0"/>
                </a:srgbClr>
              </a:clrTo>
            </a:clrChange>
          </a:blip>
          <a:srcRect/>
          <a:stretch>
            <a:fillRect/>
          </a:stretch>
        </p:blipFill>
        <p:spPr bwMode="auto">
          <a:xfrm>
            <a:off x="4061872" y="3140968"/>
            <a:ext cx="5082128" cy="3717032"/>
          </a:xfrm>
          <a:prstGeom prst="rect">
            <a:avLst/>
          </a:prstGeom>
          <a:noFill/>
          <a:ln w="9525">
            <a:noFill/>
            <a:miter lim="800000"/>
            <a:headEnd/>
            <a:tailEnd/>
          </a:ln>
        </p:spPr>
      </p:pic>
      <p:sp>
        <p:nvSpPr>
          <p:cNvPr id="7" name="CasellaDiTesto 6"/>
          <p:cNvSpPr txBox="1"/>
          <p:nvPr/>
        </p:nvSpPr>
        <p:spPr>
          <a:xfrm>
            <a:off x="323528" y="6488668"/>
            <a:ext cx="2976584" cy="369332"/>
          </a:xfrm>
          <a:prstGeom prst="rect">
            <a:avLst/>
          </a:prstGeom>
          <a:noFill/>
        </p:spPr>
        <p:txBody>
          <a:bodyPr wrap="none" rtlCol="0">
            <a:spAutoFit/>
          </a:bodyPr>
          <a:lstStyle/>
          <a:p>
            <a:r>
              <a:rPr lang="it-IT" b="1" dirty="0" smtClean="0">
                <a:solidFill>
                  <a:schemeClr val="accent3">
                    <a:lumMod val="50000"/>
                  </a:schemeClr>
                </a:solidFill>
                <a:effectLst>
                  <a:outerShdw blurRad="38100" dist="38100" dir="2700000" algn="tl">
                    <a:srgbClr val="000000">
                      <a:alpha val="43137"/>
                    </a:srgbClr>
                  </a:outerShdw>
                </a:effectLst>
              </a:rPr>
              <a:t>Da </a:t>
            </a:r>
            <a:r>
              <a:rPr lang="it-IT" b="1" dirty="0" err="1" smtClean="0">
                <a:solidFill>
                  <a:schemeClr val="accent3">
                    <a:lumMod val="50000"/>
                  </a:schemeClr>
                </a:solidFill>
                <a:effectLst>
                  <a:outerShdw blurRad="38100" dist="38100" dir="2700000" algn="tl">
                    <a:srgbClr val="000000">
                      <a:alpha val="43137"/>
                    </a:srgbClr>
                  </a:outerShdw>
                </a:effectLst>
              </a:rPr>
              <a:t>Petracca</a:t>
            </a:r>
            <a:r>
              <a:rPr lang="it-IT" b="1" dirty="0" smtClean="0">
                <a:solidFill>
                  <a:schemeClr val="accent3">
                    <a:lumMod val="50000"/>
                  </a:schemeClr>
                </a:solidFill>
                <a:effectLst>
                  <a:outerShdw blurRad="38100" dist="38100" dir="2700000" algn="tl">
                    <a:srgbClr val="000000">
                      <a:alpha val="43137"/>
                    </a:srgbClr>
                  </a:outerShdw>
                </a:effectLst>
              </a:rPr>
              <a:t> ed. </a:t>
            </a:r>
            <a:r>
              <a:rPr lang="it-IT" b="1" dirty="0" err="1" smtClean="0">
                <a:solidFill>
                  <a:schemeClr val="accent3">
                    <a:lumMod val="50000"/>
                  </a:schemeClr>
                </a:solidFill>
                <a:effectLst>
                  <a:outerShdw blurRad="38100" dist="38100" dir="2700000" algn="tl">
                    <a:srgbClr val="000000">
                      <a:alpha val="43137"/>
                    </a:srgbClr>
                  </a:outerShdw>
                </a:effectLst>
              </a:rPr>
              <a:t>Lisciani</a:t>
            </a:r>
            <a:r>
              <a:rPr lang="it-IT" b="1" dirty="0" smtClean="0">
                <a:solidFill>
                  <a:schemeClr val="accent3">
                    <a:lumMod val="50000"/>
                  </a:schemeClr>
                </a:solidFill>
                <a:effectLst>
                  <a:outerShdw blurRad="38100" dist="38100" dir="2700000" algn="tl">
                    <a:srgbClr val="000000">
                      <a:alpha val="43137"/>
                    </a:srgbClr>
                  </a:outerShdw>
                </a:effectLst>
              </a:rPr>
              <a:t> 2015 </a:t>
            </a:r>
            <a:endParaRPr lang="it-IT" b="1" dirty="0">
              <a:solidFill>
                <a:schemeClr val="accent3">
                  <a:lumMod val="50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79512" y="332656"/>
            <a:ext cx="8676456" cy="5940088"/>
          </a:xfrm>
          <a:prstGeom prst="rect">
            <a:avLst/>
          </a:prstGeom>
        </p:spPr>
        <p:txBody>
          <a:bodyPr wrap="square">
            <a:spAutoFit/>
          </a:bodyPr>
          <a:lstStyle/>
          <a:p>
            <a:r>
              <a:rPr lang="it-IT" sz="2400" b="1" i="1" dirty="0" smtClean="0">
                <a:effectLst>
                  <a:outerShdw blurRad="38100" dist="38100" dir="2700000" algn="tl">
                    <a:srgbClr val="000000">
                      <a:alpha val="43137"/>
                    </a:srgbClr>
                  </a:outerShdw>
                </a:effectLst>
              </a:rPr>
              <a:t>Incoraggiare l’apprendimento collaborativo</a:t>
            </a:r>
          </a:p>
          <a:p>
            <a:endParaRPr lang="it-IT" sz="2400" b="1" i="1" dirty="0" smtClean="0">
              <a:effectLst>
                <a:outerShdw blurRad="38100" dist="38100" dir="2700000" algn="tl">
                  <a:srgbClr val="000000">
                    <a:alpha val="43137"/>
                  </a:srgbClr>
                </a:outerShdw>
              </a:effectLst>
            </a:endParaRPr>
          </a:p>
          <a:p>
            <a:r>
              <a:rPr lang="it-IT" dirty="0" smtClean="0"/>
              <a:t> </a:t>
            </a:r>
            <a:r>
              <a:rPr lang="it-IT" sz="2000" b="1" i="1" dirty="0" smtClean="0">
                <a:solidFill>
                  <a:srgbClr val="00B050"/>
                </a:solidFill>
                <a:effectLst>
                  <a:outerShdw blurRad="38100" dist="38100" dir="2700000" algn="tl">
                    <a:srgbClr val="000000">
                      <a:alpha val="43137"/>
                    </a:srgbClr>
                  </a:outerShdw>
                </a:effectLst>
              </a:rPr>
              <a:t>Promuovere la consapevolezza del proprio modo di apprendere</a:t>
            </a:r>
            <a:r>
              <a:rPr lang="it-IT" sz="2000" b="1" dirty="0" smtClean="0">
                <a:solidFill>
                  <a:srgbClr val="00B050"/>
                </a:solidFill>
                <a:effectLst>
                  <a:outerShdw blurRad="38100" dist="38100" dir="2700000" algn="tl">
                    <a:srgbClr val="000000">
                      <a:alpha val="43137"/>
                    </a:srgbClr>
                  </a:outerShdw>
                </a:effectLst>
              </a:rPr>
              <a:t>, al fine di “imparare ad apprendere”. </a:t>
            </a:r>
          </a:p>
          <a:p>
            <a:endParaRPr lang="it-IT" sz="2000" b="1" dirty="0" smtClean="0">
              <a:solidFill>
                <a:srgbClr val="00B050"/>
              </a:solidFill>
              <a:effectLst>
                <a:outerShdw blurRad="38100" dist="38100" dir="2700000" algn="tl">
                  <a:srgbClr val="000000">
                    <a:alpha val="43137"/>
                  </a:srgbClr>
                </a:outerShdw>
              </a:effectLst>
            </a:endParaRPr>
          </a:p>
          <a:p>
            <a:r>
              <a:rPr lang="it-IT" dirty="0" smtClean="0"/>
              <a:t>Occorre che l’alunno sia attivamente impegnato nella costruzione del suo sapere e di un suo metodo di studio:</a:t>
            </a:r>
          </a:p>
          <a:p>
            <a:pPr marL="441325" indent="-258763">
              <a:buFont typeface="Wingdings" pitchFamily="2" charset="2"/>
              <a:buChar char="ü"/>
            </a:pPr>
            <a:r>
              <a:rPr lang="it-IT" dirty="0" smtClean="0"/>
              <a:t>Sollecitandolo a riflettere su come e quanto impara, </a:t>
            </a:r>
          </a:p>
          <a:p>
            <a:pPr marL="441325" indent="-258763">
              <a:buFont typeface="Wingdings" pitchFamily="2" charset="2"/>
              <a:buChar char="ü"/>
            </a:pPr>
            <a:r>
              <a:rPr lang="it-IT" dirty="0" smtClean="0"/>
              <a:t>Incoraggiandolo ad esplicitare i suoi modi di comprendere e a comunicare ad altri i traguardi raggiunti. </a:t>
            </a:r>
          </a:p>
          <a:p>
            <a:r>
              <a:rPr lang="it-IT" dirty="0" smtClean="0"/>
              <a:t>Deve essere in grado di: </a:t>
            </a:r>
          </a:p>
          <a:p>
            <a:pPr marL="898525" indent="-365125">
              <a:buFont typeface="Wingdings" pitchFamily="2" charset="2"/>
              <a:buChar char="Ø"/>
            </a:pPr>
            <a:r>
              <a:rPr lang="it-IT" dirty="0" smtClean="0"/>
              <a:t>capire il compito assegnato e i traguardi da raggiungere, </a:t>
            </a:r>
          </a:p>
          <a:p>
            <a:pPr marL="898525" indent="-365125">
              <a:buFont typeface="Wingdings" pitchFamily="2" charset="2"/>
              <a:buChar char="Ø"/>
            </a:pPr>
            <a:r>
              <a:rPr lang="it-IT" dirty="0" smtClean="0"/>
              <a:t>riconoscere le difficoltà e stimare le proprie abilità, imparando così a riflettere sui propri risultati, </a:t>
            </a:r>
          </a:p>
          <a:p>
            <a:pPr marL="898525" indent="-365125">
              <a:buFont typeface="Wingdings" pitchFamily="2" charset="2"/>
              <a:buChar char="Ø"/>
            </a:pPr>
            <a:r>
              <a:rPr lang="it-IT" dirty="0" smtClean="0"/>
              <a:t>valutare i progressi compiuti, </a:t>
            </a:r>
          </a:p>
          <a:p>
            <a:pPr marL="898525" indent="-365125">
              <a:buFont typeface="Wingdings" pitchFamily="2" charset="2"/>
              <a:buChar char="Ø"/>
            </a:pPr>
            <a:r>
              <a:rPr lang="it-IT" dirty="0" smtClean="0"/>
              <a:t>riconoscere i limiti e le sfide da affrontare, r</a:t>
            </a:r>
          </a:p>
          <a:p>
            <a:pPr marL="898525" indent="-365125">
              <a:buFont typeface="Wingdings" pitchFamily="2" charset="2"/>
              <a:buChar char="Ø"/>
            </a:pPr>
            <a:r>
              <a:rPr lang="it-IT" dirty="0" smtClean="0"/>
              <a:t>rendersi conto degli esiti delle proprie azioni </a:t>
            </a:r>
          </a:p>
          <a:p>
            <a:pPr marL="898525" indent="-365125">
              <a:buFont typeface="Wingdings" pitchFamily="2" charset="2"/>
              <a:buChar char="Ø"/>
            </a:pPr>
            <a:r>
              <a:rPr lang="it-IT" dirty="0" smtClean="0"/>
              <a:t>trarne considerazioni per migliorare.</a:t>
            </a:r>
          </a:p>
          <a:p>
            <a:pPr marL="898525" indent="-365125"/>
            <a:endParaRPr lang="it-IT" dirty="0" smtClean="0"/>
          </a:p>
          <a:p>
            <a:r>
              <a:rPr lang="it-IT" sz="2000" b="1" i="1" dirty="0" smtClean="0">
                <a:solidFill>
                  <a:schemeClr val="accent1">
                    <a:lumMod val="75000"/>
                  </a:schemeClr>
                </a:solidFill>
                <a:effectLst>
                  <a:outerShdw blurRad="38100" dist="38100" dir="2700000" algn="tl">
                    <a:srgbClr val="000000">
                      <a:alpha val="43137"/>
                    </a:srgbClr>
                  </a:outerShdw>
                </a:effectLst>
              </a:rPr>
              <a:t>Realizzare attività didattiche in forma di labor</a:t>
            </a:r>
            <a:r>
              <a:rPr lang="it-IT" sz="2000" b="1" i="1" dirty="0" smtClean="0">
                <a:solidFill>
                  <a:schemeClr val="accent1">
                    <a:lumMod val="75000"/>
                  </a:schemeClr>
                </a:solidFill>
              </a:rPr>
              <a:t>atorio</a:t>
            </a:r>
            <a:r>
              <a:rPr lang="it-IT" sz="2000" i="1" dirty="0" smtClean="0"/>
              <a:t> </a:t>
            </a:r>
            <a:r>
              <a:rPr lang="it-IT" sz="2000" b="1" dirty="0" smtClean="0"/>
              <a:t>(NB- METODO SCIENTIFICO)</a:t>
            </a:r>
            <a:endParaRPr lang="it-IT" sz="2000" dirty="0">
              <a:solidFill>
                <a:schemeClr val="tx2">
                  <a:lumMod val="60000"/>
                  <a:lumOff val="40000"/>
                </a:schemeClr>
              </a:solidFill>
            </a:endParaRPr>
          </a:p>
        </p:txBody>
      </p:sp>
      <p:sp>
        <p:nvSpPr>
          <p:cNvPr id="3" name="CasellaDiTesto 2"/>
          <p:cNvSpPr txBox="1"/>
          <p:nvPr/>
        </p:nvSpPr>
        <p:spPr>
          <a:xfrm>
            <a:off x="4370577" y="6488668"/>
            <a:ext cx="4355359" cy="338554"/>
          </a:xfrm>
          <a:prstGeom prst="rect">
            <a:avLst/>
          </a:prstGeom>
          <a:noFill/>
        </p:spPr>
        <p:txBody>
          <a:bodyPr wrap="none" rtlCol="0">
            <a:spAutoFit/>
          </a:bodyPr>
          <a:lstStyle/>
          <a:p>
            <a:r>
              <a:rPr lang="it-IT" sz="1600" b="1" i="1" dirty="0" smtClean="0">
                <a:solidFill>
                  <a:schemeClr val="accent4">
                    <a:lumMod val="75000"/>
                  </a:schemeClr>
                </a:solidFill>
                <a:effectLst>
                  <a:outerShdw blurRad="38100" dist="38100" dir="2700000" algn="tl">
                    <a:srgbClr val="000000">
                      <a:alpha val="43137"/>
                    </a:srgbClr>
                  </a:outerShdw>
                </a:effectLst>
              </a:rPr>
              <a:t>Dalle “Indicazioni Nazionali per il Curricolo” 2012</a:t>
            </a:r>
            <a:endParaRPr lang="it-IT" sz="1600" b="1" i="1" dirty="0">
              <a:solidFill>
                <a:schemeClr val="accent4">
                  <a:lumMod val="75000"/>
                </a:schemeClr>
              </a:solidFill>
              <a:effectLst>
                <a:outerShdw blurRad="38100" dist="38100" dir="2700000" algn="tl">
                  <a:srgbClr val="000000">
                    <a:alpha val="43137"/>
                  </a:srgbClr>
                </a:outerShdw>
              </a:effectLst>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827584" y="476672"/>
            <a:ext cx="7200800" cy="1124744"/>
          </a:xfrm>
          <a:noFill/>
        </p:spPr>
        <p:txBody>
          <a:bodyPr>
            <a:normAutofit fontScale="90000"/>
          </a:bodyPr>
          <a:lstStyle/>
          <a:p>
            <a:pPr eaLnBrk="1" hangingPunct="1"/>
            <a:r>
              <a:rPr lang="it-IT" sz="4000" b="1" dirty="0" smtClean="0">
                <a:solidFill>
                  <a:srgbClr val="FF0000"/>
                </a:solidFill>
              </a:rPr>
              <a:t/>
            </a:r>
            <a:br>
              <a:rPr lang="it-IT" sz="4000" b="1" dirty="0" smtClean="0">
                <a:solidFill>
                  <a:srgbClr val="FF0000"/>
                </a:solidFill>
              </a:rPr>
            </a:br>
            <a:r>
              <a:rPr lang="it-IT" sz="3100" b="1" dirty="0" smtClean="0"/>
              <a:t>AMBIENTE </a:t>
            </a:r>
            <a:r>
              <a:rPr lang="it-IT" sz="3100" b="1" dirty="0" err="1" smtClean="0"/>
              <a:t>DI</a:t>
            </a:r>
            <a:r>
              <a:rPr lang="it-IT" sz="3100" b="1" dirty="0" smtClean="0"/>
              <a:t> APPRENDIMENTO: </a:t>
            </a:r>
            <a:br>
              <a:rPr lang="it-IT" sz="3100" b="1" dirty="0" smtClean="0"/>
            </a:br>
            <a:r>
              <a:rPr lang="it-IT" sz="3100" dirty="0" err="1" smtClean="0">
                <a:effectLst>
                  <a:outerShdw blurRad="38100" dist="38100" dir="2700000" algn="tl">
                    <a:srgbClr val="000000">
                      <a:alpha val="43137"/>
                    </a:srgbClr>
                  </a:outerShdw>
                </a:effectLst>
              </a:rPr>
              <a:t>…non</a:t>
            </a:r>
            <a:r>
              <a:rPr lang="it-IT" sz="3100" dirty="0" smtClean="0">
                <a:effectLst>
                  <a:outerShdw blurRad="38100" dist="38100" dir="2700000" algn="tl">
                    <a:srgbClr val="000000">
                      <a:alpha val="43137"/>
                    </a:srgbClr>
                  </a:outerShdw>
                </a:effectLst>
              </a:rPr>
              <a:t> solo aula</a:t>
            </a:r>
            <a:br>
              <a:rPr lang="it-IT" sz="3100" dirty="0" smtClean="0">
                <a:effectLst>
                  <a:outerShdw blurRad="38100" dist="38100" dir="2700000" algn="tl">
                    <a:srgbClr val="000000">
                      <a:alpha val="43137"/>
                    </a:srgbClr>
                  </a:outerShdw>
                </a:effectLst>
              </a:rPr>
            </a:br>
            <a:r>
              <a:rPr lang="it-IT" sz="3600" b="1" dirty="0" smtClean="0">
                <a:solidFill>
                  <a:srgbClr val="000099"/>
                </a:solidFill>
                <a:latin typeface="Verdana" pitchFamily="34" charset="0"/>
              </a:rPr>
              <a:t/>
            </a:r>
            <a:br>
              <a:rPr lang="it-IT" sz="3600" b="1" dirty="0" smtClean="0">
                <a:solidFill>
                  <a:srgbClr val="000099"/>
                </a:solidFill>
                <a:latin typeface="Verdana" pitchFamily="34" charset="0"/>
              </a:rPr>
            </a:br>
            <a:endParaRPr lang="it-IT" sz="3600" b="1" dirty="0" smtClean="0">
              <a:solidFill>
                <a:srgbClr val="000099"/>
              </a:solidFill>
              <a:latin typeface="Verdana" pitchFamily="34" charset="0"/>
            </a:endParaRPr>
          </a:p>
        </p:txBody>
      </p:sp>
      <p:sp>
        <p:nvSpPr>
          <p:cNvPr id="25603" name="Rectangle 3"/>
          <p:cNvSpPr>
            <a:spLocks noGrp="1" noChangeArrowheads="1"/>
          </p:cNvSpPr>
          <p:nvPr>
            <p:ph type="body" idx="1"/>
          </p:nvPr>
        </p:nvSpPr>
        <p:spPr>
          <a:xfrm>
            <a:off x="683568" y="1772816"/>
            <a:ext cx="7992888" cy="4320480"/>
          </a:xfrm>
          <a:solidFill>
            <a:schemeClr val="accent6">
              <a:lumMod val="40000"/>
              <a:lumOff val="60000"/>
            </a:schemeClr>
          </a:solidFill>
          <a:effectLst>
            <a:innerShdw blurRad="63500" dist="50800" dir="8100000">
              <a:prstClr val="black">
                <a:alpha val="50000"/>
              </a:prstClr>
            </a:innerShdw>
          </a:effectLst>
          <a:scene3d>
            <a:camera prst="orthographicFront"/>
            <a:lightRig rig="threePt" dir="t"/>
          </a:scene3d>
          <a:sp3d>
            <a:bevelT w="152400" h="152400"/>
            <a:bevelB w="50800" h="50800"/>
          </a:sp3d>
        </p:spPr>
        <p:txBody>
          <a:bodyPr>
            <a:normAutofit lnSpcReduction="10000"/>
          </a:bodyPr>
          <a:lstStyle/>
          <a:p>
            <a:pPr eaLnBrk="1" hangingPunct="1">
              <a:lnSpc>
                <a:spcPct val="90000"/>
              </a:lnSpc>
              <a:buNone/>
            </a:pPr>
            <a:r>
              <a:rPr lang="it-IT" sz="2400" b="1" dirty="0" smtClean="0">
                <a:solidFill>
                  <a:schemeClr val="accent2"/>
                </a:solidFill>
                <a:effectLst>
                  <a:outerShdw blurRad="38100" dist="38100" dir="2700000" algn="tl">
                    <a:srgbClr val="000000">
                      <a:alpha val="43137"/>
                    </a:srgbClr>
                  </a:outerShdw>
                </a:effectLst>
              </a:rPr>
              <a:t>I FATTORI DELL</a:t>
            </a:r>
            <a:r>
              <a:rPr lang="ja-JP" altLang="it-IT" sz="2400" b="1" dirty="0" smtClean="0">
                <a:solidFill>
                  <a:schemeClr val="accent2"/>
                </a:solidFill>
                <a:effectLst>
                  <a:outerShdw blurRad="38100" dist="38100" dir="2700000" algn="tl">
                    <a:srgbClr val="000000">
                      <a:alpha val="43137"/>
                    </a:srgbClr>
                  </a:outerShdw>
                </a:effectLst>
              </a:rPr>
              <a:t>’</a:t>
            </a:r>
            <a:r>
              <a:rPr lang="it-IT" altLang="ja-JP" sz="2400" b="1" dirty="0" smtClean="0">
                <a:solidFill>
                  <a:schemeClr val="accent2"/>
                </a:solidFill>
                <a:effectLst>
                  <a:outerShdw blurRad="38100" dist="38100" dir="2700000" algn="tl">
                    <a:srgbClr val="000000">
                      <a:alpha val="43137"/>
                    </a:srgbClr>
                  </a:outerShdw>
                </a:effectLst>
              </a:rPr>
              <a:t>AMBIENTE </a:t>
            </a:r>
            <a:r>
              <a:rPr lang="it-IT" altLang="ja-JP" sz="2400" b="1" dirty="0" err="1" smtClean="0">
                <a:solidFill>
                  <a:schemeClr val="accent2"/>
                </a:solidFill>
                <a:effectLst>
                  <a:outerShdw blurRad="38100" dist="38100" dir="2700000" algn="tl">
                    <a:srgbClr val="000000">
                      <a:alpha val="43137"/>
                    </a:srgbClr>
                  </a:outerShdw>
                </a:effectLst>
              </a:rPr>
              <a:t>DI</a:t>
            </a:r>
            <a:r>
              <a:rPr lang="it-IT" altLang="ja-JP" sz="2400" b="1" dirty="0" smtClean="0">
                <a:solidFill>
                  <a:schemeClr val="accent2"/>
                </a:solidFill>
                <a:effectLst>
                  <a:outerShdw blurRad="38100" dist="38100" dir="2700000" algn="tl">
                    <a:srgbClr val="000000">
                      <a:alpha val="43137"/>
                    </a:srgbClr>
                  </a:outerShdw>
                </a:effectLst>
              </a:rPr>
              <a:t> APPRENDIMENTO:</a:t>
            </a:r>
          </a:p>
          <a:p>
            <a:pPr eaLnBrk="1" hangingPunct="1">
              <a:lnSpc>
                <a:spcPct val="90000"/>
              </a:lnSpc>
              <a:buNone/>
            </a:pPr>
            <a:endParaRPr lang="it-IT" altLang="ja-JP" sz="2400" b="1" dirty="0" smtClean="0">
              <a:solidFill>
                <a:schemeClr val="accent2"/>
              </a:solidFill>
              <a:effectLst>
                <a:outerShdw blurRad="38100" dist="38100" dir="2700000" algn="tl">
                  <a:srgbClr val="000000">
                    <a:alpha val="43137"/>
                  </a:srgbClr>
                </a:outerShdw>
              </a:effectLst>
            </a:endParaRPr>
          </a:p>
          <a:p>
            <a:pPr marL="722313" eaLnBrk="1" hangingPunct="1">
              <a:lnSpc>
                <a:spcPct val="90000"/>
              </a:lnSpc>
              <a:buFont typeface="Wingdings" pitchFamily="2" charset="2"/>
              <a:buChar char="Ø"/>
            </a:pPr>
            <a:r>
              <a:rPr lang="it-IT" sz="2400" b="1" dirty="0" smtClean="0">
                <a:solidFill>
                  <a:srgbClr val="FF0000"/>
                </a:solidFill>
              </a:rPr>
              <a:t>Lo spazio accogliente e curato:</a:t>
            </a:r>
          </a:p>
          <a:p>
            <a:pPr marL="1804988" eaLnBrk="1" hangingPunct="1">
              <a:lnSpc>
                <a:spcPct val="90000"/>
              </a:lnSpc>
              <a:buFont typeface="Wingdings" pitchFamily="2" charset="2"/>
              <a:buChar char="§"/>
            </a:pPr>
            <a:r>
              <a:rPr lang="it-IT" sz="2400" b="1" i="1" dirty="0" smtClean="0"/>
              <a:t>L</a:t>
            </a:r>
            <a:r>
              <a:rPr lang="ja-JP" altLang="it-IT" sz="2400" b="1" i="1" dirty="0" smtClean="0"/>
              <a:t>’</a:t>
            </a:r>
            <a:r>
              <a:rPr lang="it-IT" altLang="ja-JP" sz="2400" b="1" i="1" dirty="0" smtClean="0"/>
              <a:t>alunno che si sente atteso </a:t>
            </a:r>
          </a:p>
          <a:p>
            <a:pPr marL="722313" eaLnBrk="1" hangingPunct="1">
              <a:lnSpc>
                <a:spcPct val="90000"/>
              </a:lnSpc>
              <a:buFont typeface="Wingdings" pitchFamily="2" charset="2"/>
              <a:buChar char="Ø"/>
            </a:pPr>
            <a:r>
              <a:rPr lang="it-IT" sz="2400" b="1" dirty="0" smtClean="0">
                <a:solidFill>
                  <a:srgbClr val="FF0000"/>
                </a:solidFill>
              </a:rPr>
              <a:t>Lo stile educativo improntato </a:t>
            </a:r>
            <a:r>
              <a:rPr lang="it-IT" sz="2400" b="1" dirty="0" err="1" smtClean="0">
                <a:solidFill>
                  <a:srgbClr val="FF0000"/>
                </a:solidFill>
              </a:rPr>
              <a:t>all</a:t>
            </a:r>
            <a:r>
              <a:rPr lang="ja-JP" altLang="it-IT" sz="2400" b="1" dirty="0" smtClean="0">
                <a:solidFill>
                  <a:srgbClr val="FF0000"/>
                </a:solidFill>
              </a:rPr>
              <a:t>’</a:t>
            </a:r>
            <a:r>
              <a:rPr lang="it-IT" altLang="ja-JP" sz="2400" b="1" dirty="0" smtClean="0">
                <a:solidFill>
                  <a:srgbClr val="FF0000"/>
                </a:solidFill>
              </a:rPr>
              <a:t>ascolto, alla cooperazione, alla fiducia:</a:t>
            </a:r>
          </a:p>
          <a:p>
            <a:pPr marL="1804988" eaLnBrk="1" hangingPunct="1">
              <a:lnSpc>
                <a:spcPct val="90000"/>
              </a:lnSpc>
              <a:buFont typeface="Wingdings" pitchFamily="2" charset="2"/>
              <a:buChar char="§"/>
            </a:pPr>
            <a:r>
              <a:rPr lang="it-IT" sz="2400" b="1" i="1" dirty="0" smtClean="0"/>
              <a:t>L</a:t>
            </a:r>
            <a:r>
              <a:rPr lang="ja-JP" altLang="it-IT" sz="2400" b="1" i="1" dirty="0" smtClean="0"/>
              <a:t>’</a:t>
            </a:r>
            <a:r>
              <a:rPr lang="it-IT" altLang="ja-JP" sz="2400" b="1" i="1" dirty="0" smtClean="0"/>
              <a:t>ascolto attivo</a:t>
            </a:r>
          </a:p>
          <a:p>
            <a:pPr marL="1804988" eaLnBrk="1" hangingPunct="1">
              <a:lnSpc>
                <a:spcPct val="90000"/>
              </a:lnSpc>
              <a:buFont typeface="Wingdings" pitchFamily="2" charset="2"/>
              <a:buChar char="§"/>
            </a:pPr>
            <a:r>
              <a:rPr lang="it-IT" sz="2400" b="1" i="1" dirty="0" smtClean="0"/>
              <a:t>Il messaggio «io»</a:t>
            </a:r>
          </a:p>
          <a:p>
            <a:pPr marL="715963" indent="-350838" eaLnBrk="1" hangingPunct="1">
              <a:lnSpc>
                <a:spcPct val="90000"/>
              </a:lnSpc>
              <a:buFont typeface="Wingdings" pitchFamily="2" charset="2"/>
              <a:buChar char="Ø"/>
            </a:pPr>
            <a:r>
              <a:rPr lang="it-IT" sz="2400" b="1" dirty="0" smtClean="0">
                <a:solidFill>
                  <a:srgbClr val="FF0000"/>
                </a:solidFill>
              </a:rPr>
              <a:t>L</a:t>
            </a:r>
            <a:r>
              <a:rPr lang="ja-JP" altLang="it-IT" sz="2400" b="1" dirty="0" smtClean="0">
                <a:solidFill>
                  <a:srgbClr val="FF0000"/>
                </a:solidFill>
              </a:rPr>
              <a:t>’</a:t>
            </a:r>
            <a:r>
              <a:rPr lang="it-IT" altLang="ja-JP" sz="2400" b="1" dirty="0" smtClean="0">
                <a:solidFill>
                  <a:srgbClr val="FF0000"/>
                </a:solidFill>
              </a:rPr>
              <a:t>esplosione delle potenzialità individuali:</a:t>
            </a:r>
          </a:p>
          <a:p>
            <a:pPr marL="1804988" eaLnBrk="1" hangingPunct="1">
              <a:lnSpc>
                <a:spcPct val="90000"/>
              </a:lnSpc>
              <a:buFont typeface="Wingdings" pitchFamily="2" charset="2"/>
              <a:buChar char="§"/>
            </a:pPr>
            <a:r>
              <a:rPr lang="it-IT" sz="2400" b="1" i="1" dirty="0" smtClean="0"/>
              <a:t>L</a:t>
            </a:r>
            <a:r>
              <a:rPr lang="ja-JP" altLang="it-IT" sz="2400" b="1" i="1" dirty="0" smtClean="0"/>
              <a:t>’</a:t>
            </a:r>
            <a:r>
              <a:rPr lang="it-IT" altLang="ja-JP" sz="2400" b="1" i="1" dirty="0" smtClean="0"/>
              <a:t>originalità </a:t>
            </a:r>
            <a:r>
              <a:rPr lang="it-IT" altLang="ja-JP" sz="2400" b="1" i="1" dirty="0" err="1" smtClean="0"/>
              <a:t>dell</a:t>
            </a:r>
            <a:r>
              <a:rPr lang="ja-JP" altLang="it-IT" sz="2400" b="1" i="1" dirty="0" smtClean="0"/>
              <a:t>’</a:t>
            </a:r>
            <a:r>
              <a:rPr lang="it-IT" altLang="ja-JP" sz="2400" b="1" i="1" dirty="0" smtClean="0"/>
              <a:t>io</a:t>
            </a:r>
          </a:p>
          <a:p>
            <a:pPr marL="1804988" eaLnBrk="1" hangingPunct="1">
              <a:lnSpc>
                <a:spcPct val="90000"/>
              </a:lnSpc>
              <a:buFont typeface="Wingdings" pitchFamily="2" charset="2"/>
              <a:buChar char="§"/>
            </a:pPr>
            <a:r>
              <a:rPr lang="it-IT" sz="2400" b="1" i="1" dirty="0" smtClean="0"/>
              <a:t>La valutazione proattiva</a:t>
            </a:r>
          </a:p>
        </p:txBody>
      </p:sp>
      <p:sp>
        <p:nvSpPr>
          <p:cNvPr id="6" name="CasellaDiTesto 5"/>
          <p:cNvSpPr txBox="1"/>
          <p:nvPr/>
        </p:nvSpPr>
        <p:spPr>
          <a:xfrm>
            <a:off x="5652120" y="6488668"/>
            <a:ext cx="2976584" cy="369332"/>
          </a:xfrm>
          <a:prstGeom prst="rect">
            <a:avLst/>
          </a:prstGeom>
          <a:noFill/>
        </p:spPr>
        <p:txBody>
          <a:bodyPr wrap="none" rtlCol="0">
            <a:spAutoFit/>
          </a:bodyPr>
          <a:lstStyle/>
          <a:p>
            <a:r>
              <a:rPr lang="it-IT" b="1" dirty="0" smtClean="0">
                <a:solidFill>
                  <a:schemeClr val="accent3">
                    <a:lumMod val="50000"/>
                  </a:schemeClr>
                </a:solidFill>
                <a:effectLst>
                  <a:outerShdw blurRad="38100" dist="38100" dir="2700000" algn="tl">
                    <a:srgbClr val="000000">
                      <a:alpha val="43137"/>
                    </a:srgbClr>
                  </a:outerShdw>
                </a:effectLst>
              </a:rPr>
              <a:t>Da </a:t>
            </a:r>
            <a:r>
              <a:rPr lang="it-IT" b="1" dirty="0" err="1" smtClean="0">
                <a:solidFill>
                  <a:schemeClr val="accent3">
                    <a:lumMod val="50000"/>
                  </a:schemeClr>
                </a:solidFill>
                <a:effectLst>
                  <a:outerShdw blurRad="38100" dist="38100" dir="2700000" algn="tl">
                    <a:srgbClr val="000000">
                      <a:alpha val="43137"/>
                    </a:srgbClr>
                  </a:outerShdw>
                </a:effectLst>
              </a:rPr>
              <a:t>Petracca</a:t>
            </a:r>
            <a:r>
              <a:rPr lang="it-IT" b="1" dirty="0" smtClean="0">
                <a:solidFill>
                  <a:schemeClr val="accent3">
                    <a:lumMod val="50000"/>
                  </a:schemeClr>
                </a:solidFill>
                <a:effectLst>
                  <a:outerShdw blurRad="38100" dist="38100" dir="2700000" algn="tl">
                    <a:srgbClr val="000000">
                      <a:alpha val="43137"/>
                    </a:srgbClr>
                  </a:outerShdw>
                </a:effectLst>
              </a:rPr>
              <a:t> ed. </a:t>
            </a:r>
            <a:r>
              <a:rPr lang="it-IT" b="1" dirty="0" err="1" smtClean="0">
                <a:solidFill>
                  <a:schemeClr val="accent3">
                    <a:lumMod val="50000"/>
                  </a:schemeClr>
                </a:solidFill>
                <a:effectLst>
                  <a:outerShdw blurRad="38100" dist="38100" dir="2700000" algn="tl">
                    <a:srgbClr val="000000">
                      <a:alpha val="43137"/>
                    </a:srgbClr>
                  </a:outerShdw>
                </a:effectLst>
              </a:rPr>
              <a:t>Lisciani</a:t>
            </a:r>
            <a:r>
              <a:rPr lang="it-IT" b="1" dirty="0" smtClean="0">
                <a:solidFill>
                  <a:schemeClr val="accent3">
                    <a:lumMod val="50000"/>
                  </a:schemeClr>
                </a:solidFill>
                <a:effectLst>
                  <a:outerShdw blurRad="38100" dist="38100" dir="2700000" algn="tl">
                    <a:srgbClr val="000000">
                      <a:alpha val="43137"/>
                    </a:srgbClr>
                  </a:outerShdw>
                </a:effectLst>
              </a:rPr>
              <a:t> 2015 </a:t>
            </a:r>
            <a:endParaRPr lang="it-IT" b="1" dirty="0">
              <a:solidFill>
                <a:schemeClr val="accent3">
                  <a:lumMod val="50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a:off x="539552" y="866909"/>
            <a:ext cx="8136904"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3200" b="1" i="1" u="none" strike="noStrike" cap="none" normalizeH="0" baseline="0" dirty="0" smtClean="0">
                <a:ln>
                  <a:noFill/>
                </a:ln>
                <a:solidFill>
                  <a:schemeClr val="tx1"/>
                </a:solidFill>
                <a:effectLst>
                  <a:outerShdw blurRad="38100" dist="38100" dir="2700000" algn="tl">
                    <a:srgbClr val="000000">
                      <a:alpha val="43137"/>
                    </a:srgbClr>
                  </a:outerShdw>
                </a:effectLst>
                <a:latin typeface="+mj-lt"/>
                <a:ea typeface="Times New Roman" pitchFamily="18" charset="0"/>
                <a:cs typeface="Times New Roman" pitchFamily="18" charset="0"/>
              </a:rPr>
              <a:t>Dobbiamo tornare seriamente ad occuparci di apprendimento, cominciando da coloro che hanno difficoltà ad imparare, cambiando modo di insegnare. </a:t>
            </a:r>
            <a:endParaRPr kumimoji="0" lang="it-IT" sz="3200" b="0" i="0" u="none" strike="noStrike" cap="none" normalizeH="0" baseline="0" dirty="0" smtClean="0">
              <a:ln>
                <a:noFill/>
              </a:ln>
              <a:solidFill>
                <a:schemeClr val="tx1"/>
              </a:solidFill>
              <a:effectLst/>
              <a:latin typeface="+mj-lt"/>
              <a:cs typeface="Arial" pitchFamily="34" charset="0"/>
            </a:endParaRPr>
          </a:p>
        </p:txBody>
      </p:sp>
      <p:sp>
        <p:nvSpPr>
          <p:cNvPr id="3" name="Rettangolo 2"/>
          <p:cNvSpPr/>
          <p:nvPr/>
        </p:nvSpPr>
        <p:spPr>
          <a:xfrm>
            <a:off x="611560" y="3501008"/>
            <a:ext cx="7920880" cy="1938992"/>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path path="circle">
              <a:fillToRect l="100000" b="100000"/>
            </a:path>
            <a:tileRect t="-100000" r="-100000"/>
          </a:gradFill>
          <a:scene3d>
            <a:camera prst="orthographicFront"/>
            <a:lightRig rig="threePt" dir="t"/>
          </a:scene3d>
          <a:sp3d>
            <a:bevelT w="165100" prst="coolSlant"/>
          </a:sp3d>
        </p:spPr>
        <p:txBody>
          <a:bodyPr wrap="square">
            <a:spAutoFit/>
          </a:bodyPr>
          <a:lstStyle/>
          <a:p>
            <a:pPr lvl="0" algn="just" eaLnBrk="0" fontAlgn="base" hangingPunct="0">
              <a:spcBef>
                <a:spcPct val="0"/>
              </a:spcBef>
              <a:spcAft>
                <a:spcPct val="0"/>
              </a:spcAft>
            </a:pPr>
            <a:r>
              <a:rPr lang="it-IT" sz="4000" b="1" dirty="0" smtClean="0">
                <a:solidFill>
                  <a:schemeClr val="accent6">
                    <a:lumMod val="50000"/>
                  </a:schemeClr>
                </a:solidFill>
                <a:effectLst>
                  <a:outerShdw blurRad="38100" dist="38100" dir="2700000" algn="tl">
                    <a:srgbClr val="000000">
                      <a:alpha val="43137"/>
                    </a:srgbClr>
                  </a:outerShdw>
                </a:effectLst>
                <a:latin typeface="Script MT Bold" pitchFamily="66" charset="0"/>
                <a:ea typeface="Times New Roman" pitchFamily="18" charset="0"/>
                <a:cs typeface="Times New Roman" pitchFamily="18" charset="0"/>
              </a:rPr>
              <a:t>“La scuola oggi insegna e valuta, qualcun altro deve occuparsi di aiutare a imparare.”</a:t>
            </a:r>
            <a:r>
              <a:rPr lang="it-IT" sz="3600" b="1" dirty="0" smtClean="0">
                <a:solidFill>
                  <a:schemeClr val="accent6">
                    <a:lumMod val="50000"/>
                  </a:schemeClr>
                </a:solidFill>
                <a:effectLst>
                  <a:outerShdw blurRad="38100" dist="38100" dir="2700000" algn="tl">
                    <a:srgbClr val="000000">
                      <a:alpha val="43137"/>
                    </a:srgbClr>
                  </a:outerShdw>
                </a:effectLst>
                <a:latin typeface="Script MT Bold" pitchFamily="66" charset="0"/>
                <a:ea typeface="Times New Roman" pitchFamily="18" charset="0"/>
                <a:cs typeface="Times New Roman" pitchFamily="18" charset="0"/>
              </a:rPr>
              <a:t> </a:t>
            </a:r>
            <a:r>
              <a:rPr lang="it-IT" sz="3600" dirty="0" smtClean="0">
                <a:solidFill>
                  <a:schemeClr val="accent6">
                    <a:lumMod val="50000"/>
                  </a:schemeClr>
                </a:solidFill>
                <a:latin typeface="Script MT Bold" pitchFamily="66" charset="0"/>
                <a:ea typeface="Times New Roman" pitchFamily="18" charset="0"/>
                <a:cs typeface="Times New Roman" pitchFamily="18" charset="0"/>
              </a:rPr>
              <a:t> </a:t>
            </a:r>
            <a:r>
              <a:rPr lang="it-IT" sz="3600" dirty="0" smtClean="0">
                <a:latin typeface="Script MT Bold" pitchFamily="66" charset="0"/>
                <a:ea typeface="Times New Roman" pitchFamily="18" charset="0"/>
                <a:cs typeface="Times New Roman" pitchFamily="18" charset="0"/>
              </a:rPr>
              <a:t>(G. Stella)</a:t>
            </a:r>
            <a:endParaRPr lang="it-IT" sz="3600" dirty="0" smtClean="0">
              <a:latin typeface="Script MT Bold" pitchFamily="66" charset="0"/>
              <a:cs typeface="Arial"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259632" y="620688"/>
            <a:ext cx="6552728" cy="1754326"/>
          </a:xfrm>
          <a:prstGeom prst="rect">
            <a:avLst/>
          </a:prstGeom>
          <a:noFill/>
        </p:spPr>
        <p:txBody>
          <a:bodyPr wrap="square" lIns="91440" tIns="45720" rIns="91440" bIns="45720">
            <a:spAutoFit/>
          </a:bodyPr>
          <a:lstStyle/>
          <a:p>
            <a:pPr algn="ctr"/>
            <a:r>
              <a:rPr lang="it-IT"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Tutto questo si ritrova nel:</a:t>
            </a:r>
            <a:endParaRPr lang="it-IT"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3" name="Immagine 2" descr="ptof.jpg"/>
          <p:cNvPicPr>
            <a:picLocks noChangeAspect="1"/>
          </p:cNvPicPr>
          <p:nvPr/>
        </p:nvPicPr>
        <p:blipFill>
          <a:blip r:embed="rId2" cstate="screen">
            <a:clrChange>
              <a:clrFrom>
                <a:srgbClr val="FFFFFF"/>
              </a:clrFrom>
              <a:clrTo>
                <a:srgbClr val="FFFFFF">
                  <a:alpha val="0"/>
                </a:srgbClr>
              </a:clrTo>
            </a:clrChange>
          </a:blip>
          <a:stretch>
            <a:fillRect/>
          </a:stretch>
        </p:blipFill>
        <p:spPr>
          <a:xfrm>
            <a:off x="1259632" y="2492896"/>
            <a:ext cx="6680200" cy="325120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395536" y="620688"/>
            <a:ext cx="828092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2400" b="1" i="1" u="none" strike="noStrike" cap="none" normalizeH="0" baseline="0" dirty="0" smtClean="0">
                <a:ln>
                  <a:noFill/>
                </a:ln>
                <a:solidFill>
                  <a:schemeClr val="tx1"/>
                </a:solidFill>
                <a:effectLst>
                  <a:outerShdw blurRad="38100" dist="38100" dir="2700000" algn="tl">
                    <a:srgbClr val="000000">
                      <a:alpha val="43137"/>
                    </a:srgbClr>
                  </a:outerShdw>
                </a:effectLst>
                <a:ea typeface="Calibri" pitchFamily="34" charset="0"/>
                <a:cs typeface="Times New Roman" pitchFamily="18" charset="0"/>
              </a:rPr>
              <a:t>“Il piano dell’Offerta Formativa è il documento fondamentale costitutivo dell’identità culturale e progettuale delle Istituzioni Scolastiche ed esplicita la progettazione curricolare, extracurricolare, educativa ed organizzativa che le singole scuole adottano nell’ambito della loro autonomia”</a:t>
            </a: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000" i="1" u="none" strike="noStrike" cap="none" normalizeH="0" baseline="0" dirty="0" smtClean="0">
                <a:ln>
                  <a:noFill/>
                </a:ln>
                <a:solidFill>
                  <a:schemeClr val="tx1"/>
                </a:solidFill>
                <a:effectLst>
                  <a:outerShdw blurRad="38100" dist="38100" dir="2700000" algn="tl">
                    <a:srgbClr val="000000">
                      <a:alpha val="43137"/>
                    </a:srgbClr>
                  </a:outerShdw>
                </a:effectLst>
                <a:ea typeface="Calibri" pitchFamily="34" charset="0"/>
                <a:cs typeface="Times New Roman" pitchFamily="18" charset="0"/>
              </a:rPr>
              <a:t>(art. 3, D.P.R. </a:t>
            </a:r>
            <a:r>
              <a:rPr kumimoji="0" lang="it-IT" sz="2000" i="1" u="none" strike="noStrike" cap="none" normalizeH="0" baseline="0" dirty="0" err="1" smtClean="0">
                <a:ln>
                  <a:noFill/>
                </a:ln>
                <a:solidFill>
                  <a:schemeClr val="tx1"/>
                </a:solidFill>
                <a:effectLst>
                  <a:outerShdw blurRad="38100" dist="38100" dir="2700000" algn="tl">
                    <a:srgbClr val="000000">
                      <a:alpha val="43137"/>
                    </a:srgbClr>
                  </a:outerShdw>
                </a:effectLst>
                <a:ea typeface="Calibri" pitchFamily="34" charset="0"/>
                <a:cs typeface="Times New Roman" pitchFamily="18" charset="0"/>
              </a:rPr>
              <a:t>n°</a:t>
            </a:r>
            <a:r>
              <a:rPr kumimoji="0" lang="it-IT" sz="2000" i="1" u="none" strike="noStrike" cap="none" normalizeH="0" baseline="0" dirty="0" smtClean="0">
                <a:ln>
                  <a:noFill/>
                </a:ln>
                <a:solidFill>
                  <a:schemeClr val="tx1"/>
                </a:solidFill>
                <a:effectLst>
                  <a:outerShdw blurRad="38100" dist="38100" dir="2700000" algn="tl">
                    <a:srgbClr val="000000">
                      <a:alpha val="43137"/>
                    </a:srgbClr>
                  </a:outerShdw>
                </a:effectLst>
                <a:ea typeface="Calibri" pitchFamily="34" charset="0"/>
                <a:cs typeface="Times New Roman" pitchFamily="18" charset="0"/>
              </a:rPr>
              <a:t> 275/1999 – Legge 107, 13 luglio 2015. Art.1 comma 14)</a:t>
            </a:r>
            <a:endParaRPr kumimoji="0" lang="it-IT" sz="2000" i="1" u="none" strike="noStrike" cap="none" normalizeH="0" baseline="0" dirty="0" smtClean="0">
              <a:ln>
                <a:noFill/>
              </a:ln>
              <a:solidFill>
                <a:schemeClr val="tx1"/>
              </a:solidFill>
              <a:effectLst>
                <a:outerShdw blurRad="38100" dist="38100" dir="2700000" algn="tl">
                  <a:srgbClr val="000000">
                    <a:alpha val="43137"/>
                  </a:srgbClr>
                </a:outerShdw>
              </a:effectLst>
              <a:cs typeface="Arial" pitchFamily="34" charset="0"/>
            </a:endParaRPr>
          </a:p>
        </p:txBody>
      </p:sp>
      <p:sp>
        <p:nvSpPr>
          <p:cNvPr id="3" name="CasellaDiTesto 2"/>
          <p:cNvSpPr txBox="1"/>
          <p:nvPr/>
        </p:nvSpPr>
        <p:spPr>
          <a:xfrm>
            <a:off x="7027908" y="6237312"/>
            <a:ext cx="2116092" cy="369332"/>
          </a:xfrm>
          <a:prstGeom prst="rect">
            <a:avLst/>
          </a:prstGeom>
          <a:noFill/>
        </p:spPr>
        <p:txBody>
          <a:bodyPr wrap="none" rtlCol="0">
            <a:spAutoFit/>
          </a:bodyPr>
          <a:lstStyle/>
          <a:p>
            <a:r>
              <a:rPr lang="it-IT" b="1" dirty="0" smtClean="0"/>
              <a:t>PTOF  Ferraris PAG 3</a:t>
            </a:r>
            <a:endParaRPr lang="it-IT" b="1" dirty="0"/>
          </a:p>
        </p:txBody>
      </p:sp>
      <p:sp>
        <p:nvSpPr>
          <p:cNvPr id="3074" name="Rectangle 2"/>
          <p:cNvSpPr>
            <a:spLocks noChangeArrowheads="1"/>
          </p:cNvSpPr>
          <p:nvPr/>
        </p:nvSpPr>
        <p:spPr bwMode="auto">
          <a:xfrm>
            <a:off x="395536" y="3212976"/>
            <a:ext cx="8352928" cy="3046988"/>
          </a:xfrm>
          <a:prstGeom prst="rect">
            <a:avLst/>
          </a:prstGeom>
          <a:solidFill>
            <a:schemeClr val="accent4">
              <a:lumMod val="40000"/>
              <a:lumOff val="60000"/>
            </a:schemeClr>
          </a:solidFill>
          <a:ln w="9525">
            <a:noFill/>
            <a:miter lim="800000"/>
            <a:headEnd/>
            <a:tailEnd/>
          </a:ln>
          <a:effectLst/>
          <a:scene3d>
            <a:camera prst="orthographicFront"/>
            <a:lightRig rig="threePt" dir="t"/>
          </a:scene3d>
          <a:sp3d>
            <a:bevelT w="152400" h="152400" prst="angle"/>
            <a:bevelB w="50800" h="50800"/>
          </a:sp3d>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Il POF TRIENNALE </a:t>
            </a:r>
            <a:r>
              <a:rPr kumimoji="0" lang="it-IT" sz="2400" b="0" i="0" u="none" strike="noStrike" cap="none" normalizeH="0" baseline="0" dirty="0" err="1" smtClean="0">
                <a:ln>
                  <a:noFill/>
                </a:ln>
                <a:solidFill>
                  <a:schemeClr val="tx1"/>
                </a:solidFill>
                <a:effectLst/>
                <a:latin typeface="Arial" pitchFamily="34" charset="0"/>
                <a:ea typeface="Calibri" pitchFamily="34" charset="0"/>
                <a:cs typeface="Times New Roman" pitchFamily="18" charset="0"/>
              </a:rPr>
              <a:t>è…</a:t>
            </a:r>
            <a:endParaRPr kumimoji="0" lang="it-IT" sz="24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625475" marR="0" lvl="0" indent="-442913" algn="just" defTabSz="914400" rtl="0" eaLnBrk="0" fontAlgn="base" latinLnBrk="0" hangingPunct="0">
              <a:lnSpc>
                <a:spcPct val="100000"/>
              </a:lnSpc>
              <a:spcBef>
                <a:spcPct val="0"/>
              </a:spcBef>
              <a:spcAft>
                <a:spcPct val="0"/>
              </a:spcAft>
              <a:buClrTx/>
              <a:buSzTx/>
              <a:buFont typeface="Wingdings" pitchFamily="2" charset="2"/>
              <a:buChar char="§"/>
              <a:tabLst/>
            </a:pPr>
            <a:r>
              <a:rPr kumimoji="0" lang="it-IT" sz="24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un piano previsionale ed esecutivo</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625475" marR="0" lvl="0" indent="-442913" algn="just" defTabSz="914400" rtl="0" eaLnBrk="0" fontAlgn="base" latinLnBrk="0" hangingPunct="0">
              <a:lnSpc>
                <a:spcPct val="100000"/>
              </a:lnSpc>
              <a:spcBef>
                <a:spcPct val="0"/>
              </a:spcBef>
              <a:spcAft>
                <a:spcPct val="0"/>
              </a:spcAft>
              <a:buClrTx/>
              <a:buSzTx/>
              <a:buFont typeface="Wingdings" pitchFamily="2" charset="2"/>
              <a:buChar char="§"/>
              <a:tabLst/>
            </a:pPr>
            <a:r>
              <a:rPr kumimoji="0" lang="it-IT" sz="24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un’offerta formativa di contenuti disciplinari, competenze, di esperienze ed opportunità</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625475" marR="0" lvl="0" indent="-442913" algn="just" defTabSz="914400" rtl="0" eaLnBrk="0" fontAlgn="base" latinLnBrk="0" hangingPunct="0">
              <a:lnSpc>
                <a:spcPct val="100000"/>
              </a:lnSpc>
              <a:spcBef>
                <a:spcPct val="0"/>
              </a:spcBef>
              <a:spcAft>
                <a:spcPct val="0"/>
              </a:spcAft>
              <a:buClrTx/>
              <a:buSzTx/>
              <a:buFont typeface="Wingdings" pitchFamily="2" charset="2"/>
              <a:buChar char="§"/>
              <a:tabLst/>
            </a:pPr>
            <a:r>
              <a:rPr kumimoji="0" lang="it-IT" sz="24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un impegno, cioè una dichiarazione di azioni concrete</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625475" marR="0" lvl="0" indent="-442913" algn="just" defTabSz="914400" rtl="0" eaLnBrk="0" fontAlgn="base" latinLnBrk="0" hangingPunct="0">
              <a:lnSpc>
                <a:spcPct val="100000"/>
              </a:lnSpc>
              <a:spcBef>
                <a:spcPct val="0"/>
              </a:spcBef>
              <a:spcAft>
                <a:spcPct val="0"/>
              </a:spcAft>
              <a:buClrTx/>
              <a:buSzTx/>
              <a:buFont typeface="Wingdings" pitchFamily="2" charset="2"/>
              <a:buChar char="§"/>
              <a:tabLst/>
            </a:pPr>
            <a:r>
              <a:rPr kumimoji="0" lang="it-IT" sz="24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un processo dinamico, dialettico ed in costante evoluzione</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323528" y="1124744"/>
            <a:ext cx="8424936" cy="4154984"/>
          </a:xfrm>
          <a:prstGeom prst="rect">
            <a:avLst/>
          </a:prstGeom>
          <a:solidFill>
            <a:schemeClr val="accent3">
              <a:lumMod val="20000"/>
              <a:lumOff val="80000"/>
            </a:schemeClr>
          </a:solidFill>
          <a:ln w="9525">
            <a:noFill/>
            <a:miter lim="800000"/>
            <a:headEnd/>
            <a:tailEnd/>
          </a:ln>
          <a:effectLst/>
          <a:scene3d>
            <a:camera prst="orthographicFront"/>
            <a:lightRig rig="threePt" dir="t"/>
          </a:scene3d>
          <a:sp3d>
            <a:bevelT prst="angle"/>
          </a:sp3d>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dirty="0" smtClean="0">
                <a:ln>
                  <a:noFill/>
                </a:ln>
                <a:solidFill>
                  <a:schemeClr val="tx1"/>
                </a:solidFill>
                <a:effectLst>
                  <a:outerShdw blurRad="38100" dist="38100" dir="2700000" algn="tl">
                    <a:srgbClr val="000000">
                      <a:alpha val="43137"/>
                    </a:srgbClr>
                  </a:outerShdw>
                </a:effectLst>
                <a:ea typeface="Calibri" pitchFamily="34" charset="0"/>
                <a:cs typeface="Times New Roman" pitchFamily="18" charset="0"/>
              </a:rPr>
              <a:t>Stiamo cercando di smontare progressivamente quel quadro di prassi afferente ad una pedagogia esclusivamente trasmissiva.</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it-IT" sz="2400" b="0" i="0" u="none" strike="noStrike" cap="none" normalizeH="0" baseline="0" dirty="0" smtClean="0">
              <a:ln>
                <a:noFill/>
              </a:ln>
              <a:solidFill>
                <a:schemeClr val="tx1"/>
              </a:solidFill>
              <a:effectLst>
                <a:outerShdw blurRad="38100" dist="38100" dir="2700000" algn="tl">
                  <a:srgbClr val="000000">
                    <a:alpha val="43137"/>
                  </a:srgbClr>
                </a:outerShdw>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chemeClr val="tx1"/>
                </a:solidFill>
                <a:effectLst>
                  <a:outerShdw blurRad="38100" dist="38100" dir="2700000" algn="tl">
                    <a:srgbClr val="000000">
                      <a:alpha val="43137"/>
                    </a:srgbClr>
                  </a:outerShdw>
                </a:effectLst>
                <a:ea typeface="Calibri" pitchFamily="34" charset="0"/>
                <a:cs typeface="Times New Roman" pitchFamily="18" charset="0"/>
              </a:rPr>
              <a:t>Stiamo studiando con attenzione e provando sul campo nuove metodologie di lavoro, riconducibili alle didattiche attive ed alle teorie </a:t>
            </a:r>
            <a:r>
              <a:rPr kumimoji="0" lang="it-IT" sz="2400" b="0" i="0" u="none" strike="noStrike" cap="none" normalizeH="0" baseline="0" dirty="0" err="1" smtClean="0">
                <a:ln>
                  <a:noFill/>
                </a:ln>
                <a:solidFill>
                  <a:schemeClr val="tx1"/>
                </a:solidFill>
                <a:effectLst>
                  <a:outerShdw blurRad="38100" dist="38100" dir="2700000" algn="tl">
                    <a:srgbClr val="000000">
                      <a:alpha val="43137"/>
                    </a:srgbClr>
                  </a:outerShdw>
                </a:effectLst>
                <a:ea typeface="Calibri" pitchFamily="34" charset="0"/>
                <a:cs typeface="Times New Roman" pitchFamily="18" charset="0"/>
              </a:rPr>
              <a:t>neo-costruzioniste</a:t>
            </a:r>
            <a:r>
              <a:rPr kumimoji="0" lang="it-IT" sz="2400" b="0" i="0" u="none" strike="noStrike" cap="none" normalizeH="0" baseline="0" dirty="0" smtClean="0">
                <a:ln>
                  <a:noFill/>
                </a:ln>
                <a:solidFill>
                  <a:schemeClr val="tx1"/>
                </a:solidFill>
                <a:effectLst>
                  <a:outerShdw blurRad="38100" dist="38100" dir="2700000" algn="tl">
                    <a:srgbClr val="000000">
                      <a:alpha val="43137"/>
                    </a:srgbClr>
                  </a:outerShdw>
                </a:effectLst>
                <a:ea typeface="Calibri" pitchFamily="34" charset="0"/>
                <a:cs typeface="Times New Roman" pitchFamily="18" charset="0"/>
              </a:rPr>
              <a:t> dell’apprendimento.</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it-IT" sz="2400" b="0" i="0" u="none" strike="noStrike" cap="none" normalizeH="0" baseline="0" dirty="0" smtClean="0">
              <a:ln>
                <a:noFill/>
              </a:ln>
              <a:solidFill>
                <a:schemeClr val="tx1"/>
              </a:solidFill>
              <a:effectLst>
                <a:outerShdw blurRad="38100" dist="38100" dir="2700000" algn="tl">
                  <a:srgbClr val="000000">
                    <a:alpha val="43137"/>
                  </a:srgbClr>
                </a:outerShdw>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chemeClr val="tx1"/>
                </a:solidFill>
                <a:effectLst>
                  <a:outerShdw blurRad="38100" dist="38100" dir="2700000" algn="tl">
                    <a:srgbClr val="000000">
                      <a:alpha val="43137"/>
                    </a:srgbClr>
                  </a:outerShdw>
                </a:effectLst>
                <a:ea typeface="Calibri" pitchFamily="34" charset="0"/>
                <a:cs typeface="Times New Roman" pitchFamily="18" charset="0"/>
              </a:rPr>
              <a:t>L’obiettivo che ci poniamo è rappresentato dalla necessità di dotare la nostra cassetta degli attrezzi degli strumenti più consoni a fornire le opportunità formative maggiormente significative per i nostri studenti.</a:t>
            </a:r>
            <a:endParaRPr kumimoji="0" lang="it-IT" sz="2400" b="0" i="0" u="none" strike="noStrike" cap="none" normalizeH="0" baseline="0" dirty="0" smtClean="0">
              <a:ln>
                <a:noFill/>
              </a:ln>
              <a:solidFill>
                <a:schemeClr val="tx1"/>
              </a:solidFill>
              <a:effectLst>
                <a:outerShdw blurRad="38100" dist="38100" dir="2700000" algn="tl">
                  <a:srgbClr val="000000">
                    <a:alpha val="43137"/>
                  </a:srgbClr>
                </a:outerShdw>
              </a:effectLst>
              <a:cs typeface="Arial" pitchFamily="34" charset="0"/>
            </a:endParaRPr>
          </a:p>
        </p:txBody>
      </p:sp>
      <p:sp>
        <p:nvSpPr>
          <p:cNvPr id="4" name="CasellaDiTesto 3"/>
          <p:cNvSpPr txBox="1"/>
          <p:nvPr/>
        </p:nvSpPr>
        <p:spPr>
          <a:xfrm>
            <a:off x="7027908" y="6237312"/>
            <a:ext cx="2116092" cy="369332"/>
          </a:xfrm>
          <a:prstGeom prst="rect">
            <a:avLst/>
          </a:prstGeom>
          <a:noFill/>
        </p:spPr>
        <p:txBody>
          <a:bodyPr wrap="none" rtlCol="0">
            <a:spAutoFit/>
          </a:bodyPr>
          <a:lstStyle/>
          <a:p>
            <a:r>
              <a:rPr lang="it-IT" b="1" dirty="0" smtClean="0"/>
              <a:t>PTOF  Ferraris PAG 3</a:t>
            </a:r>
            <a:endParaRPr lang="it-IT"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http://www.aromainstitut.at/media/fotos/Vitruvianischer_Mensch.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047656" y="1916832"/>
            <a:ext cx="3096344" cy="3096344"/>
          </a:xfrm>
          <a:prstGeom prst="rect">
            <a:avLst/>
          </a:prstGeom>
          <a:noFill/>
        </p:spPr>
      </p:pic>
      <p:sp>
        <p:nvSpPr>
          <p:cNvPr id="33793" name="Rectangle 1"/>
          <p:cNvSpPr>
            <a:spLocks noChangeArrowheads="1"/>
          </p:cNvSpPr>
          <p:nvPr/>
        </p:nvSpPr>
        <p:spPr bwMode="auto">
          <a:xfrm>
            <a:off x="467544" y="338173"/>
            <a:ext cx="8280920" cy="2569934"/>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L="266700" marR="0" lvl="0" indent="-266700" algn="just" defTabSz="914400" rtl="0" eaLnBrk="1" fontAlgn="base" latinLnBrk="0" hangingPunct="1">
              <a:lnSpc>
                <a:spcPct val="100000"/>
              </a:lnSpc>
              <a:spcBef>
                <a:spcPct val="0"/>
              </a:spcBef>
              <a:spcAft>
                <a:spcPct val="0"/>
              </a:spcAft>
              <a:buClrTx/>
              <a:buSzTx/>
              <a:buFontTx/>
              <a:buNone/>
              <a:tabLst/>
            </a:pPr>
            <a:r>
              <a:rPr kumimoji="0" lang="it-IT" sz="2800" b="1" i="0" u="none" strike="noStrike" cap="none" normalizeH="0" baseline="0" dirty="0" smtClean="0">
                <a:ln>
                  <a:noFill/>
                </a:ln>
                <a:solidFill>
                  <a:schemeClr val="tx2">
                    <a:lumMod val="60000"/>
                    <a:lumOff val="40000"/>
                  </a:schemeClr>
                </a:solidFill>
                <a:effectLst>
                  <a:outerShdw blurRad="38100" dist="38100" dir="2700000" algn="tl">
                    <a:srgbClr val="000000">
                      <a:alpha val="43137"/>
                    </a:srgbClr>
                  </a:outerShdw>
                </a:effectLst>
                <a:latin typeface="+mj-lt"/>
                <a:ea typeface="Times New Roman" pitchFamily="18" charset="0"/>
                <a:cs typeface="Arial" pitchFamily="34" charset="0"/>
              </a:rPr>
              <a:t>P</a:t>
            </a:r>
            <a:r>
              <a:rPr kumimoji="0" lang="it-IT" sz="2800" b="1" i="0" u="none" strike="noStrike" cap="none" normalizeH="0" baseline="0" dirty="0" smtClean="0" bmk="">
                <a:ln>
                  <a:noFill/>
                </a:ln>
                <a:solidFill>
                  <a:schemeClr val="tx2">
                    <a:lumMod val="60000"/>
                    <a:lumOff val="40000"/>
                  </a:schemeClr>
                </a:solidFill>
                <a:effectLst>
                  <a:outerShdw blurRad="38100" dist="38100" dir="2700000" algn="tl">
                    <a:srgbClr val="000000">
                      <a:alpha val="43137"/>
                    </a:srgbClr>
                  </a:outerShdw>
                </a:effectLst>
                <a:latin typeface="+mj-lt"/>
                <a:ea typeface="Times New Roman" pitchFamily="18" charset="0"/>
                <a:cs typeface="Arial" pitchFamily="34" charset="0"/>
              </a:rPr>
              <a:t>er un nuovo umanesimo</a:t>
            </a:r>
          </a:p>
          <a:p>
            <a:pPr marL="266700" marR="0" lvl="0" indent="-266700" algn="just" defTabSz="914400" rtl="0" eaLnBrk="1" fontAlgn="base" latinLnBrk="0" hangingPunct="1">
              <a:lnSpc>
                <a:spcPct val="100000"/>
              </a:lnSpc>
              <a:spcBef>
                <a:spcPct val="0"/>
              </a:spcBef>
              <a:spcAft>
                <a:spcPct val="0"/>
              </a:spcAft>
              <a:buClrTx/>
              <a:buSzTx/>
              <a:buFontTx/>
              <a:buNone/>
              <a:tabLst/>
            </a:pPr>
            <a:endParaRPr kumimoji="0" lang="it-IT" sz="2800" b="1" i="0" u="none" strike="noStrike" cap="none" normalizeH="0" baseline="0" dirty="0" smtClean="0">
              <a:ln>
                <a:noFill/>
              </a:ln>
              <a:solidFill>
                <a:schemeClr val="tx2">
                  <a:lumMod val="60000"/>
                  <a:lumOff val="40000"/>
                </a:schemeClr>
              </a:solidFill>
              <a:effectLst>
                <a:outerShdw blurRad="38100" dist="38100" dir="2700000" algn="tl">
                  <a:srgbClr val="000000">
                    <a:alpha val="43137"/>
                  </a:srgbClr>
                </a:outerShdw>
              </a:effectLst>
              <a:latin typeface="+mj-lt"/>
              <a:ea typeface="Times New Roman" pitchFamily="18" charset="0"/>
              <a:cs typeface="Arial" pitchFamily="34" charset="0"/>
            </a:endParaRPr>
          </a:p>
          <a:p>
            <a:pPr marL="266700" marR="0" lvl="0" indent="-266700"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it-IT" b="0" i="0" u="none" strike="noStrike" cap="none" normalizeH="0" baseline="0" dirty="0" smtClean="0">
                <a:ln>
                  <a:noFill/>
                </a:ln>
                <a:solidFill>
                  <a:schemeClr val="tx1"/>
                </a:solidFill>
                <a:effectLst/>
                <a:latin typeface="+mj-lt"/>
                <a:ea typeface="Times New Roman" pitchFamily="18" charset="0"/>
                <a:cs typeface="Times New Roman" pitchFamily="18" charset="0"/>
              </a:rPr>
              <a:t>Il bisogno di conoscenze degli studenti non si soddisfa con il semplice accumulo di tante informazioni in vari campi, ma solo con il pieno dominio dei singoli ambiti disciplinari e, contemporaneamente, con l’elaborazione delle loro molteplici connessioni. </a:t>
            </a:r>
            <a:r>
              <a:rPr kumimoji="0" lang="it-IT" b="0" i="0" u="sng" strike="noStrike" cap="none" normalizeH="0" baseline="0" dirty="0" smtClean="0">
                <a:ln>
                  <a:noFill/>
                </a:ln>
                <a:solidFill>
                  <a:schemeClr val="tx1"/>
                </a:solidFill>
                <a:effectLst/>
                <a:latin typeface="+mj-lt"/>
                <a:ea typeface="Times New Roman" pitchFamily="18" charset="0"/>
                <a:cs typeface="Times New Roman" pitchFamily="18" charset="0"/>
              </a:rPr>
              <a:t>È quindi decisiva una nuova alleanza fra scienza, storia, discipline umanistiche, arti e tecnologia, in grado di delineare la prospettiva di un nuovo umanesimo.</a:t>
            </a:r>
            <a:endParaRPr kumimoji="0" lang="it-IT" b="0" i="0" u="none" strike="noStrike" cap="none" normalizeH="0" baseline="0" dirty="0" smtClean="0">
              <a:ln>
                <a:noFill/>
              </a:ln>
              <a:solidFill>
                <a:schemeClr val="tx1"/>
              </a:solidFill>
              <a:effectLst/>
              <a:latin typeface="+mj-lt"/>
              <a:cs typeface="Arial" pitchFamily="34" charset="0"/>
            </a:endParaRPr>
          </a:p>
        </p:txBody>
      </p:sp>
      <p:sp>
        <p:nvSpPr>
          <p:cNvPr id="3" name="Rectangle 1"/>
          <p:cNvSpPr>
            <a:spLocks noChangeArrowheads="1"/>
          </p:cNvSpPr>
          <p:nvPr/>
        </p:nvSpPr>
        <p:spPr bwMode="auto">
          <a:xfrm>
            <a:off x="467544" y="3140968"/>
            <a:ext cx="8208912" cy="2893051"/>
          </a:xfrm>
          <a:prstGeom prst="rect">
            <a:avLst/>
          </a:prstGeom>
          <a:noFill/>
          <a:ln w="9525">
            <a:noFill/>
            <a:miter lim="800000"/>
            <a:headEnd/>
            <a:tailEnd/>
          </a:ln>
          <a:effectLst/>
        </p:spPr>
        <p:txBody>
          <a:bodyPr vert="horz" wrap="square" lIns="91440" tIns="152352" rIns="91440" bIns="0" numCol="1" anchor="ctr" anchorCtr="0" compatLnSpc="1">
            <a:prstTxWarp prst="textNoShape">
              <a:avLst/>
            </a:prstTxWarp>
            <a:spAutoFit/>
          </a:bodyPr>
          <a:lstStyle/>
          <a:p>
            <a:pPr marR="0" lvl="0" algn="l" defTabSz="914400" rtl="0" eaLnBrk="1" fontAlgn="base" latinLnBrk="0" hangingPunct="1">
              <a:lnSpc>
                <a:spcPct val="100000"/>
              </a:lnSpc>
              <a:spcBef>
                <a:spcPct val="0"/>
              </a:spcBef>
              <a:spcAft>
                <a:spcPct val="0"/>
              </a:spcAft>
              <a:buClrTx/>
              <a:buSzTx/>
              <a:buFontTx/>
              <a:buNone/>
              <a:tabLst/>
            </a:pPr>
            <a:r>
              <a:rPr kumimoji="0" lang="it-IT" sz="3200" b="1" i="0" u="none" strike="noStrike" cap="none" normalizeH="0" baseline="0" dirty="0" smtClean="0" bmk="_Toc329794948">
                <a:ln>
                  <a:noFill/>
                </a:ln>
                <a:solidFill>
                  <a:schemeClr val="tx1"/>
                </a:solidFill>
                <a:effectLst>
                  <a:outerShdw blurRad="38100" dist="38100" dir="2700000" algn="tl">
                    <a:srgbClr val="000000">
                      <a:alpha val="43137"/>
                    </a:srgbClr>
                  </a:outerShdw>
                </a:effectLst>
                <a:latin typeface="+mj-lt"/>
                <a:ea typeface="Times New Roman" pitchFamily="18" charset="0"/>
                <a:cs typeface="Arial" pitchFamily="34" charset="0"/>
              </a:rPr>
              <a:t>FINALITÀ GENERALI</a:t>
            </a:r>
          </a:p>
          <a:p>
            <a:pPr marR="0" lvl="0" algn="l" defTabSz="914400" rtl="0" eaLnBrk="0" fontAlgn="base" latinLnBrk="0" hangingPunct="0">
              <a:lnSpc>
                <a:spcPct val="100000"/>
              </a:lnSpc>
              <a:spcBef>
                <a:spcPct val="0"/>
              </a:spcBef>
              <a:spcAft>
                <a:spcPct val="0"/>
              </a:spcAft>
              <a:buClrTx/>
              <a:buSzTx/>
              <a:buFontTx/>
              <a:buNone/>
              <a:tabLst/>
            </a:pPr>
            <a:r>
              <a:rPr kumimoji="0" lang="it-IT" sz="2800" b="1" i="0" u="none" strike="noStrike" cap="none" normalizeH="0" baseline="0" dirty="0" smtClean="0" bmk="_Toc329794948">
                <a:ln>
                  <a:noFill/>
                </a:ln>
                <a:solidFill>
                  <a:schemeClr val="tx2">
                    <a:lumMod val="60000"/>
                    <a:lumOff val="40000"/>
                  </a:schemeClr>
                </a:solidFill>
                <a:effectLst>
                  <a:outerShdw blurRad="38100" dist="38100" dir="2700000" algn="tl">
                    <a:srgbClr val="000000">
                      <a:alpha val="43137"/>
                    </a:srgbClr>
                  </a:outerShdw>
                </a:effectLst>
                <a:latin typeface="+mj-lt"/>
                <a:ea typeface="Times New Roman" pitchFamily="18" charset="0"/>
                <a:cs typeface="Arial" pitchFamily="34" charset="0"/>
              </a:rPr>
              <a:t>Scuola, Costituzione, Europa</a:t>
            </a:r>
          </a:p>
          <a:p>
            <a:pPr marR="0" lvl="0" algn="l" defTabSz="914400" rtl="0" eaLnBrk="0" fontAlgn="base" latinLnBrk="0" hangingPunct="0">
              <a:lnSpc>
                <a:spcPct val="100000"/>
              </a:lnSpc>
              <a:spcBef>
                <a:spcPct val="0"/>
              </a:spcBef>
              <a:spcAft>
                <a:spcPct val="0"/>
              </a:spcAft>
              <a:buClrTx/>
              <a:buSzTx/>
              <a:buFontTx/>
              <a:buNone/>
              <a:tabLst/>
            </a:pPr>
            <a:endParaRPr kumimoji="0" lang="it-IT" sz="2800" b="1" i="0" u="none" strike="noStrike" cap="none" normalizeH="0" baseline="0" dirty="0" smtClean="0">
              <a:ln>
                <a:noFill/>
              </a:ln>
              <a:solidFill>
                <a:schemeClr val="tx2">
                  <a:lumMod val="60000"/>
                  <a:lumOff val="40000"/>
                </a:schemeClr>
              </a:solidFill>
              <a:effectLst>
                <a:outerShdw blurRad="38100" dist="38100" dir="2700000" algn="tl">
                  <a:srgbClr val="000000">
                    <a:alpha val="43137"/>
                  </a:srgbClr>
                </a:outerShdw>
              </a:effectLst>
              <a:latin typeface="+mj-lt"/>
              <a:ea typeface="Times New Roman" pitchFamily="18" charset="0"/>
              <a:cs typeface="Arial" pitchFamily="34" charset="0"/>
            </a:endParaRPr>
          </a:p>
          <a:p>
            <a:pPr lvl="0" algn="just" eaLnBrk="0" fontAlgn="base" hangingPunct="0">
              <a:spcBef>
                <a:spcPct val="0"/>
              </a:spcBef>
              <a:spcAft>
                <a:spcPct val="0"/>
              </a:spcAft>
            </a:pPr>
            <a:r>
              <a:rPr kumimoji="0" lang="it-IT" b="0" i="0" u="none" strike="noStrike" cap="none" normalizeH="0" baseline="0" dirty="0" smtClean="0">
                <a:ln>
                  <a:noFill/>
                </a:ln>
                <a:solidFill>
                  <a:schemeClr val="tx1"/>
                </a:solidFill>
                <a:effectLst/>
                <a:latin typeface="+mj-lt"/>
                <a:ea typeface="Times New Roman" pitchFamily="18" charset="0"/>
                <a:cs typeface="Arial" pitchFamily="34" charset="0"/>
              </a:rPr>
              <a:t>Nella consapevolezza della relazione che unisce cultura, scuola e persona, la finalità generale della scuola è lo </a:t>
            </a:r>
            <a:r>
              <a:rPr kumimoji="0" lang="it-IT" b="0" i="0" u="none" strike="noStrike" cap="none" normalizeH="0" baseline="0" dirty="0" smtClean="0">
                <a:ln>
                  <a:noFill/>
                </a:ln>
                <a:solidFill>
                  <a:srgbClr val="00B050"/>
                </a:solidFill>
                <a:effectLst/>
                <a:latin typeface="+mj-lt"/>
                <a:ea typeface="Times New Roman" pitchFamily="18" charset="0"/>
                <a:cs typeface="Arial" pitchFamily="34" charset="0"/>
              </a:rPr>
              <a:t>sviluppo armonico e integrale della persona</a:t>
            </a:r>
            <a:r>
              <a:rPr kumimoji="0" lang="it-IT" b="0" i="0" u="none" strike="noStrike" cap="none" normalizeH="0" baseline="0" dirty="0" smtClean="0">
                <a:ln>
                  <a:noFill/>
                </a:ln>
                <a:solidFill>
                  <a:srgbClr val="00B050"/>
                </a:solidFill>
                <a:effectLst/>
                <a:latin typeface="+mj-lt"/>
                <a:cs typeface="Arial" pitchFamily="34" charset="0"/>
              </a:rPr>
              <a:t> </a:t>
            </a:r>
            <a:r>
              <a:rPr lang="it-IT" u="sng" dirty="0" smtClean="0">
                <a:latin typeface="+mj-lt"/>
              </a:rPr>
              <a:t>all’interno dei principi della Costituzione italiana e della tradizione culturale europea, nella promozione della conoscenza e nel rispetto e nella valorizzazione delle diversità individuali, con il coinvolgimento attivo degli studenti e delle famiglie</a:t>
            </a:r>
            <a:r>
              <a:rPr lang="it-IT" dirty="0" smtClean="0">
                <a:latin typeface="+mj-lt"/>
              </a:rPr>
              <a:t>.</a:t>
            </a:r>
            <a:endParaRPr kumimoji="0" lang="it-IT" b="0" i="0" u="none" strike="noStrike" cap="none" normalizeH="0" baseline="0" dirty="0" smtClean="0">
              <a:ln>
                <a:noFill/>
              </a:ln>
              <a:solidFill>
                <a:srgbClr val="00B050"/>
              </a:solidFill>
              <a:effectLst/>
              <a:latin typeface="+mj-lt"/>
              <a:cs typeface="Arial" pitchFamily="34" charset="0"/>
            </a:endParaRPr>
          </a:p>
        </p:txBody>
      </p:sp>
      <p:sp>
        <p:nvSpPr>
          <p:cNvPr id="4" name="CasellaDiTesto 3"/>
          <p:cNvSpPr txBox="1"/>
          <p:nvPr/>
        </p:nvSpPr>
        <p:spPr>
          <a:xfrm>
            <a:off x="4370577" y="6488668"/>
            <a:ext cx="4355359" cy="338554"/>
          </a:xfrm>
          <a:prstGeom prst="rect">
            <a:avLst/>
          </a:prstGeom>
          <a:noFill/>
        </p:spPr>
        <p:txBody>
          <a:bodyPr wrap="none" rtlCol="0">
            <a:spAutoFit/>
          </a:bodyPr>
          <a:lstStyle/>
          <a:p>
            <a:r>
              <a:rPr lang="it-IT" sz="1600" b="1" i="1" dirty="0" smtClean="0">
                <a:solidFill>
                  <a:schemeClr val="accent4">
                    <a:lumMod val="75000"/>
                  </a:schemeClr>
                </a:solidFill>
                <a:effectLst>
                  <a:outerShdw blurRad="38100" dist="38100" dir="2700000" algn="tl">
                    <a:srgbClr val="000000">
                      <a:alpha val="43137"/>
                    </a:srgbClr>
                  </a:outerShdw>
                </a:effectLst>
              </a:rPr>
              <a:t>Dalle “Indicazioni Nazionali per il Curricolo” 2012</a:t>
            </a:r>
            <a:endParaRPr lang="it-IT" sz="1600" b="1" i="1" dirty="0">
              <a:solidFill>
                <a:schemeClr val="accent4">
                  <a:lumMod val="75000"/>
                </a:schemeClr>
              </a:solidFill>
              <a:effectLst>
                <a:outerShdw blurRad="38100" dist="38100" dir="2700000" algn="tl">
                  <a:srgbClr val="000000">
                    <a:alpha val="43137"/>
                  </a:srgbClr>
                </a:outerShdw>
              </a:effectLst>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467544" y="868651"/>
            <a:ext cx="8280920" cy="4585871"/>
          </a:xfrm>
          <a:prstGeom prst="rect">
            <a:avLst/>
          </a:prstGeom>
          <a:solidFill>
            <a:srgbClr val="FFCC99"/>
          </a:solidFill>
          <a:ln w="9525">
            <a:noFill/>
            <a:miter lim="800000"/>
            <a:headEnd/>
            <a:tailEnd/>
          </a:ln>
          <a:effectLst/>
          <a:scene3d>
            <a:camera prst="orthographicFront"/>
            <a:lightRig rig="threePt" dir="t"/>
          </a:scene3d>
          <a:sp3d>
            <a:bevelT prst="angle"/>
          </a:sp3d>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dirty="0" smtClean="0">
                <a:ln>
                  <a:noFill/>
                </a:ln>
                <a:solidFill>
                  <a:schemeClr val="tx1"/>
                </a:solidFill>
                <a:effectLst/>
                <a:ea typeface="Calibri" pitchFamily="34" charset="0"/>
                <a:cs typeface="Times New Roman" pitchFamily="18" charset="0"/>
              </a:rPr>
              <a:t>Sul versante  </a:t>
            </a:r>
            <a:r>
              <a:rPr kumimoji="0" lang="it-IT" sz="2400" b="0" i="0" u="none" strike="noStrike" cap="none" normalizeH="0" baseline="0" dirty="0" err="1" smtClean="0">
                <a:ln>
                  <a:noFill/>
                </a:ln>
                <a:solidFill>
                  <a:schemeClr val="tx1"/>
                </a:solidFill>
                <a:effectLst/>
                <a:ea typeface="Calibri" pitchFamily="34" charset="0"/>
                <a:cs typeface="Times New Roman" pitchFamily="18" charset="0"/>
              </a:rPr>
              <a:t>metodologico-organizzativo</a:t>
            </a:r>
            <a:r>
              <a:rPr kumimoji="0" lang="it-IT" sz="2400" b="0" i="0" u="none" strike="noStrike" cap="none" normalizeH="0" baseline="0" dirty="0" smtClean="0">
                <a:ln>
                  <a:noFill/>
                </a:ln>
                <a:solidFill>
                  <a:schemeClr val="tx1"/>
                </a:solidFill>
                <a:effectLst/>
                <a:ea typeface="Calibri" pitchFamily="34" charset="0"/>
                <a:cs typeface="Times New Roman" pitchFamily="18" charset="0"/>
              </a:rPr>
              <a:t>, </a:t>
            </a:r>
            <a:r>
              <a:rPr kumimoji="0" lang="it-IT" sz="2800" i="0" u="none" strike="noStrike" cap="none" normalizeH="0" baseline="0" dirty="0" smtClean="0">
                <a:ln>
                  <a:noFill/>
                </a:ln>
                <a:solidFill>
                  <a:schemeClr val="tx1"/>
                </a:solidFill>
                <a:effectLst>
                  <a:outerShdw blurRad="38100" dist="38100" dir="2700000" algn="tl">
                    <a:srgbClr val="000000">
                      <a:alpha val="43137"/>
                    </a:srgbClr>
                  </a:outerShdw>
                </a:effectLst>
                <a:ea typeface="Calibri" pitchFamily="34" charset="0"/>
                <a:cs typeface="Times New Roman" pitchFamily="18" charset="0"/>
              </a:rPr>
              <a:t>la didattica dovrà ricercare  processi di insegnamento-apprendimento  efficaci nell’ottica della personalizzazione, fondati </a:t>
            </a:r>
            <a:r>
              <a:rPr kumimoji="0" lang="it-IT" sz="2800" i="0" u="none" strike="noStrike" cap="none" normalizeH="0" baseline="0" dirty="0" smtClean="0">
                <a:ln>
                  <a:noFill/>
                </a:ln>
                <a:solidFill>
                  <a:srgbClr val="FF0000"/>
                </a:solidFill>
                <a:effectLst>
                  <a:outerShdw blurRad="38100" dist="38100" dir="2700000" algn="tl">
                    <a:srgbClr val="000000">
                      <a:alpha val="43137"/>
                    </a:srgbClr>
                  </a:outerShdw>
                </a:effectLst>
                <a:ea typeface="Calibri" pitchFamily="34" charset="0"/>
                <a:cs typeface="Times New Roman" pitchFamily="18" charset="0"/>
              </a:rPr>
              <a:t>non solo sulla lezione frontale</a:t>
            </a:r>
            <a:r>
              <a:rPr kumimoji="0" lang="it-IT" sz="2800" i="0" u="none" strike="noStrike" cap="none" normalizeH="0" baseline="0" dirty="0" smtClean="0">
                <a:ln>
                  <a:noFill/>
                </a:ln>
                <a:solidFill>
                  <a:schemeClr val="tx1"/>
                </a:solidFill>
                <a:effectLst>
                  <a:outerShdw blurRad="38100" dist="38100" dir="2700000" algn="tl">
                    <a:srgbClr val="000000">
                      <a:alpha val="43137"/>
                    </a:srgbClr>
                  </a:outerShdw>
                </a:effectLst>
                <a:ea typeface="Calibri" pitchFamily="34" charset="0"/>
                <a:cs typeface="Times New Roman" pitchFamily="18" charset="0"/>
              </a:rPr>
              <a:t>, ma sull’apprendimento cooperativo, sulla didattica per problemi, sul  lavoro di ricerca nel piccolo gruppo, sulla didattica laboratoriale, sulla </a:t>
            </a:r>
            <a:r>
              <a:rPr kumimoji="0" lang="it-IT" sz="2800" i="0" u="none" strike="noStrike" cap="none" normalizeH="0" baseline="0" dirty="0" err="1" smtClean="0">
                <a:ln>
                  <a:noFill/>
                </a:ln>
                <a:solidFill>
                  <a:schemeClr val="tx1"/>
                </a:solidFill>
                <a:effectLst>
                  <a:outerShdw blurRad="38100" dist="38100" dir="2700000" algn="tl">
                    <a:srgbClr val="000000">
                      <a:alpha val="43137"/>
                    </a:srgbClr>
                  </a:outerShdw>
                </a:effectLst>
                <a:ea typeface="Calibri" pitchFamily="34" charset="0"/>
                <a:cs typeface="Times New Roman" pitchFamily="18" charset="0"/>
              </a:rPr>
              <a:t>flipped</a:t>
            </a:r>
            <a:r>
              <a:rPr kumimoji="0" lang="it-IT" sz="2800" i="0" u="none" strike="noStrike" cap="none" normalizeH="0" baseline="0" dirty="0" smtClean="0">
                <a:ln>
                  <a:noFill/>
                </a:ln>
                <a:solidFill>
                  <a:schemeClr val="tx1"/>
                </a:solidFill>
                <a:effectLst>
                  <a:outerShdw blurRad="38100" dist="38100" dir="2700000" algn="tl">
                    <a:srgbClr val="000000">
                      <a:alpha val="43137"/>
                    </a:srgbClr>
                  </a:outerShdw>
                </a:effectLst>
                <a:ea typeface="Calibri" pitchFamily="34" charset="0"/>
                <a:cs typeface="Times New Roman" pitchFamily="18" charset="0"/>
              </a:rPr>
              <a:t> </a:t>
            </a:r>
            <a:r>
              <a:rPr kumimoji="0" lang="it-IT" sz="2800" i="0" u="none" strike="noStrike" cap="none" normalizeH="0" baseline="0" dirty="0" err="1" smtClean="0">
                <a:ln>
                  <a:noFill/>
                </a:ln>
                <a:solidFill>
                  <a:schemeClr val="tx1"/>
                </a:solidFill>
                <a:effectLst>
                  <a:outerShdw blurRad="38100" dist="38100" dir="2700000" algn="tl">
                    <a:srgbClr val="000000">
                      <a:alpha val="43137"/>
                    </a:srgbClr>
                  </a:outerShdw>
                </a:effectLst>
                <a:ea typeface="Calibri" pitchFamily="34" charset="0"/>
                <a:cs typeface="Times New Roman" pitchFamily="18" charset="0"/>
              </a:rPr>
              <a:t>classroom</a:t>
            </a:r>
            <a:r>
              <a:rPr kumimoji="0" lang="it-IT" sz="2800" i="0" u="none" strike="noStrike" cap="none" normalizeH="0" baseline="0" dirty="0" smtClean="0">
                <a:ln>
                  <a:noFill/>
                </a:ln>
                <a:solidFill>
                  <a:schemeClr val="tx1"/>
                </a:solidFill>
                <a:effectLst>
                  <a:outerShdw blurRad="38100" dist="38100" dir="2700000" algn="tl">
                    <a:srgbClr val="000000">
                      <a:alpha val="43137"/>
                    </a:srgbClr>
                  </a:outerShdw>
                </a:effectLst>
                <a:ea typeface="Calibri" pitchFamily="34" charset="0"/>
                <a:cs typeface="Times New Roman" pitchFamily="18" charset="0"/>
              </a:rPr>
              <a:t>.</a:t>
            </a:r>
            <a:endParaRPr kumimoji="0" lang="it-IT" sz="2800" i="0" u="none" strike="noStrike" cap="none" normalizeH="0" baseline="0" dirty="0" smtClean="0">
              <a:ln>
                <a:noFill/>
              </a:ln>
              <a:solidFill>
                <a:schemeClr val="tx1"/>
              </a:solidFill>
              <a:effectLst>
                <a:outerShdw blurRad="38100" dist="38100" dir="2700000" algn="tl">
                  <a:srgbClr val="000000">
                    <a:alpha val="43137"/>
                  </a:srgbClr>
                </a:outerShdw>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chemeClr val="tx1"/>
                </a:solidFill>
                <a:effectLst/>
                <a:ea typeface="Calibri" pitchFamily="34" charset="0"/>
                <a:cs typeface="Times New Roman" pitchFamily="18" charset="0"/>
              </a:rPr>
              <a:t>Sarà quindi  necessario predisporre un ambiente di apprendimento strutturato attraverso l’organizzazione flessibile delle aule, la piena funzionalità dei  laboratori e degli  spazi interni ed esterni.</a:t>
            </a:r>
            <a:endParaRPr kumimoji="0" lang="it-IT" sz="2400" b="0" i="0" u="none" strike="noStrike" cap="none" normalizeH="0" baseline="0" dirty="0" smtClean="0">
              <a:ln>
                <a:noFill/>
              </a:ln>
              <a:solidFill>
                <a:schemeClr val="tx1"/>
              </a:solidFill>
              <a:effectLst/>
              <a:cs typeface="Arial" pitchFamily="34" charset="0"/>
            </a:endParaRPr>
          </a:p>
        </p:txBody>
      </p:sp>
      <p:sp>
        <p:nvSpPr>
          <p:cNvPr id="5" name="CasellaDiTesto 4"/>
          <p:cNvSpPr txBox="1"/>
          <p:nvPr/>
        </p:nvSpPr>
        <p:spPr>
          <a:xfrm>
            <a:off x="7027908" y="6237312"/>
            <a:ext cx="2116092" cy="369332"/>
          </a:xfrm>
          <a:prstGeom prst="rect">
            <a:avLst/>
          </a:prstGeom>
          <a:noFill/>
        </p:spPr>
        <p:txBody>
          <a:bodyPr wrap="none" rtlCol="0">
            <a:spAutoFit/>
          </a:bodyPr>
          <a:lstStyle/>
          <a:p>
            <a:r>
              <a:rPr lang="it-IT" b="1" dirty="0" smtClean="0"/>
              <a:t>PTOF  Ferraris PAG 6</a:t>
            </a:r>
            <a:endParaRPr lang="it-IT" b="1"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539552" y="779512"/>
            <a:ext cx="8208912" cy="4801314"/>
          </a:xfrm>
          <a:prstGeom prst="rect">
            <a:avLst/>
          </a:prstGeom>
          <a:solidFill>
            <a:schemeClr val="tx2">
              <a:lumMod val="20000"/>
              <a:lumOff val="80000"/>
            </a:schemeClr>
          </a:solidFill>
          <a:ln w="9525">
            <a:noFill/>
            <a:miter lim="800000"/>
            <a:headEnd/>
            <a:tailEnd/>
          </a:ln>
          <a:effectLst/>
          <a:scene3d>
            <a:camera prst="orthographicFront"/>
            <a:lightRig rig="threePt" dir="t"/>
          </a:scene3d>
          <a:sp3d>
            <a:bevelT prst="angle"/>
          </a:sp3d>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2400" b="1" i="0" u="none" strike="noStrike" cap="none" normalizeH="0" baseline="0" dirty="0" smtClean="0">
                <a:ln>
                  <a:noFill/>
                </a:ln>
                <a:solidFill>
                  <a:schemeClr val="accent1">
                    <a:lumMod val="75000"/>
                  </a:schemeClr>
                </a:solidFill>
                <a:effectLst>
                  <a:outerShdw blurRad="38100" dist="38100" dir="2700000" algn="tl">
                    <a:srgbClr val="000000">
                      <a:alpha val="43137"/>
                    </a:srgbClr>
                  </a:outerShdw>
                </a:effectLst>
                <a:ea typeface="Calibri" pitchFamily="34" charset="0"/>
                <a:cs typeface="Times New Roman" pitchFamily="18" charset="0"/>
              </a:rPr>
              <a:t>La scuola “G. Ferraris”  indica le seguenti Priorità Strategiche da collegarsi agli obiettivi formativi indicati al comma 7 della Legge 107/2015:</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it-IT" sz="2400" b="0" i="0" u="none" strike="noStrike" cap="none" normalizeH="0" baseline="0" dirty="0" smtClean="0">
              <a:ln>
                <a:noFill/>
              </a:ln>
              <a:solidFill>
                <a:schemeClr val="accent1">
                  <a:lumMod val="75000"/>
                </a:schemeClr>
              </a:solidFill>
              <a:effectLst/>
              <a:cs typeface="Arial" pitchFamily="34" charset="0"/>
            </a:endParaRPr>
          </a:p>
          <a:p>
            <a:pPr marL="533400" marR="0" lvl="0" indent="-350838" algn="just" defTabSz="914400" rtl="0" eaLnBrk="0" fontAlgn="base" latinLnBrk="0" hangingPunct="0">
              <a:lnSpc>
                <a:spcPct val="100000"/>
              </a:lnSpc>
              <a:spcBef>
                <a:spcPct val="0"/>
              </a:spcBef>
              <a:spcAft>
                <a:spcPts val="1200"/>
              </a:spcAft>
              <a:buClrTx/>
              <a:buSzTx/>
              <a:buFont typeface="Wingdings" pitchFamily="2" charset="2"/>
              <a:buChar char="Ø"/>
              <a:tabLst/>
            </a:pPr>
            <a:r>
              <a:rPr kumimoji="0" lang="it-IT" sz="2000" b="1" i="0" u="none" strike="noStrike" cap="none" normalizeH="0" baseline="0" dirty="0" smtClean="0">
                <a:ln>
                  <a:noFill/>
                </a:ln>
                <a:solidFill>
                  <a:schemeClr val="accent1">
                    <a:lumMod val="75000"/>
                  </a:schemeClr>
                </a:solidFill>
                <a:effectLst/>
                <a:ea typeface="Calibri" pitchFamily="34" charset="0"/>
                <a:cs typeface="Times New Roman" pitchFamily="18" charset="0"/>
              </a:rPr>
              <a:t>MIGLIORARE I RISULTATI DELL’APPRENDIMENTO, VALORIZZANDO E POTENZIANDO LE COMPETENZE DISCIPLINARI E LE METODOLOGIE LABORATORIALI, ANCHE ATTRAVERSO UNA PIU’ APPROFONDITA RIFLESSIONE SULLE PRATICHE VALUTATIVE.  </a:t>
            </a:r>
            <a:endParaRPr kumimoji="0" lang="it-IT" sz="2000" b="0" i="0" u="none" strike="noStrike" cap="none" normalizeH="0" baseline="0" dirty="0" smtClean="0">
              <a:ln>
                <a:noFill/>
              </a:ln>
              <a:solidFill>
                <a:schemeClr val="accent1">
                  <a:lumMod val="75000"/>
                </a:schemeClr>
              </a:solidFill>
              <a:effectLst/>
              <a:cs typeface="Arial" pitchFamily="34" charset="0"/>
            </a:endParaRPr>
          </a:p>
          <a:p>
            <a:pPr marL="533400" marR="0" lvl="0" indent="-350838" algn="just" defTabSz="914400" rtl="0" eaLnBrk="0" fontAlgn="base" latinLnBrk="0" hangingPunct="0">
              <a:lnSpc>
                <a:spcPct val="100000"/>
              </a:lnSpc>
              <a:spcBef>
                <a:spcPct val="0"/>
              </a:spcBef>
              <a:spcAft>
                <a:spcPts val="1200"/>
              </a:spcAft>
              <a:buClrTx/>
              <a:buSzTx/>
              <a:buFont typeface="Wingdings" pitchFamily="2" charset="2"/>
              <a:buChar char="Ø"/>
              <a:tabLst/>
            </a:pPr>
            <a:r>
              <a:rPr kumimoji="0" lang="it-IT" sz="2000" b="1" i="0" u="none" strike="noStrike" cap="none" normalizeH="0" baseline="0" dirty="0" smtClean="0">
                <a:ln>
                  <a:noFill/>
                </a:ln>
                <a:solidFill>
                  <a:schemeClr val="accent1">
                    <a:lumMod val="75000"/>
                  </a:schemeClr>
                </a:solidFill>
                <a:effectLst/>
                <a:ea typeface="Calibri" pitchFamily="34" charset="0"/>
                <a:cs typeface="Times New Roman" pitchFamily="18" charset="0"/>
              </a:rPr>
              <a:t>VALORIZZARE E POTENZIARE LE COMPETENZE </a:t>
            </a:r>
            <a:r>
              <a:rPr kumimoji="0" lang="it-IT" sz="2000" b="1" i="0" u="none" strike="noStrike" cap="none" normalizeH="0" baseline="0" dirty="0" err="1" smtClean="0">
                <a:ln>
                  <a:noFill/>
                </a:ln>
                <a:solidFill>
                  <a:schemeClr val="accent1">
                    <a:lumMod val="75000"/>
                  </a:schemeClr>
                </a:solidFill>
                <a:effectLst/>
                <a:ea typeface="Calibri" pitchFamily="34" charset="0"/>
                <a:cs typeface="Times New Roman" pitchFamily="18" charset="0"/>
              </a:rPr>
              <a:t>DI</a:t>
            </a:r>
            <a:r>
              <a:rPr kumimoji="0" lang="it-IT" sz="2000" b="1" i="0" u="none" strike="noStrike" cap="none" normalizeH="0" baseline="0" dirty="0" smtClean="0">
                <a:ln>
                  <a:noFill/>
                </a:ln>
                <a:solidFill>
                  <a:schemeClr val="accent1">
                    <a:lumMod val="75000"/>
                  </a:schemeClr>
                </a:solidFill>
                <a:effectLst/>
                <a:ea typeface="Calibri" pitchFamily="34" charset="0"/>
                <a:cs typeface="Times New Roman" pitchFamily="18" charset="0"/>
              </a:rPr>
              <a:t> CITTADINANZA</a:t>
            </a:r>
            <a:endParaRPr kumimoji="0" lang="it-IT" sz="2000" b="0" i="0" u="none" strike="noStrike" cap="none" normalizeH="0" baseline="0" dirty="0" smtClean="0">
              <a:ln>
                <a:noFill/>
              </a:ln>
              <a:solidFill>
                <a:schemeClr val="accent1">
                  <a:lumMod val="75000"/>
                </a:schemeClr>
              </a:solidFill>
              <a:effectLst/>
              <a:cs typeface="Arial" pitchFamily="34" charset="0"/>
            </a:endParaRPr>
          </a:p>
          <a:p>
            <a:pPr marL="533400" marR="0" lvl="0" indent="-350838" algn="just" defTabSz="914400" rtl="0" eaLnBrk="0" fontAlgn="base" latinLnBrk="0" hangingPunct="0">
              <a:lnSpc>
                <a:spcPct val="100000"/>
              </a:lnSpc>
              <a:spcBef>
                <a:spcPct val="0"/>
              </a:spcBef>
              <a:spcAft>
                <a:spcPts val="1200"/>
              </a:spcAft>
              <a:buClrTx/>
              <a:buSzTx/>
              <a:buFont typeface="Wingdings" pitchFamily="2" charset="2"/>
              <a:buChar char="Ø"/>
              <a:tabLst/>
            </a:pPr>
            <a:r>
              <a:rPr kumimoji="0" lang="it-IT" sz="2000" b="1" i="0" u="none" strike="noStrike" cap="none" normalizeH="0" baseline="0" dirty="0" smtClean="0">
                <a:ln>
                  <a:noFill/>
                </a:ln>
                <a:solidFill>
                  <a:schemeClr val="accent1">
                    <a:lumMod val="75000"/>
                  </a:schemeClr>
                </a:solidFill>
                <a:effectLst/>
                <a:ea typeface="Calibri" pitchFamily="34" charset="0"/>
                <a:cs typeface="Times New Roman" pitchFamily="18" charset="0"/>
              </a:rPr>
              <a:t>POTENZIARE LE AZIONI </a:t>
            </a:r>
            <a:r>
              <a:rPr kumimoji="0" lang="it-IT" sz="2000" b="1" i="0" u="none" strike="noStrike" cap="none" normalizeH="0" baseline="0" dirty="0" err="1" smtClean="0">
                <a:ln>
                  <a:noFill/>
                </a:ln>
                <a:solidFill>
                  <a:schemeClr val="accent1">
                    <a:lumMod val="75000"/>
                  </a:schemeClr>
                </a:solidFill>
                <a:effectLst/>
                <a:ea typeface="Calibri" pitchFamily="34" charset="0"/>
                <a:cs typeface="Times New Roman" pitchFamily="18" charset="0"/>
              </a:rPr>
              <a:t>DI</a:t>
            </a:r>
            <a:r>
              <a:rPr kumimoji="0" lang="it-IT" sz="2000" b="1" i="0" u="none" strike="noStrike" cap="none" normalizeH="0" baseline="0" dirty="0" smtClean="0">
                <a:ln>
                  <a:noFill/>
                </a:ln>
                <a:solidFill>
                  <a:schemeClr val="accent1">
                    <a:lumMod val="75000"/>
                  </a:schemeClr>
                </a:solidFill>
                <a:effectLst/>
                <a:ea typeface="Calibri" pitchFamily="34" charset="0"/>
                <a:cs typeface="Times New Roman" pitchFamily="18" charset="0"/>
              </a:rPr>
              <a:t> CONTINUITA’ IN ENTRATA (</a:t>
            </a:r>
            <a:r>
              <a:rPr kumimoji="0" lang="it-IT" sz="2000" b="1" i="0" u="none" strike="noStrike" cap="none" normalizeH="0" baseline="0" dirty="0" err="1" smtClean="0">
                <a:ln>
                  <a:noFill/>
                </a:ln>
                <a:solidFill>
                  <a:schemeClr val="accent1">
                    <a:lumMod val="75000"/>
                  </a:schemeClr>
                </a:solidFill>
                <a:effectLst/>
                <a:ea typeface="Calibri" pitchFamily="34" charset="0"/>
                <a:cs typeface="Times New Roman" pitchFamily="18" charset="0"/>
              </a:rPr>
              <a:t>SC</a:t>
            </a:r>
            <a:r>
              <a:rPr kumimoji="0" lang="it-IT" sz="2000" b="1" i="0" u="none" strike="noStrike" cap="none" normalizeH="0" baseline="0" dirty="0" smtClean="0">
                <a:ln>
                  <a:noFill/>
                </a:ln>
                <a:solidFill>
                  <a:schemeClr val="accent1">
                    <a:lumMod val="75000"/>
                  </a:schemeClr>
                </a:solidFill>
                <a:effectLst/>
                <a:ea typeface="Calibri" pitchFamily="34" charset="0"/>
                <a:cs typeface="Times New Roman" pitchFamily="18" charset="0"/>
              </a:rPr>
              <a:t>. PRIMARIA) E IN USCITA (</a:t>
            </a:r>
            <a:r>
              <a:rPr kumimoji="0" lang="it-IT" sz="2000" b="1" i="0" u="none" strike="noStrike" cap="none" normalizeH="0" baseline="0" dirty="0" err="1" smtClean="0">
                <a:ln>
                  <a:noFill/>
                </a:ln>
                <a:solidFill>
                  <a:schemeClr val="accent1">
                    <a:lumMod val="75000"/>
                  </a:schemeClr>
                </a:solidFill>
                <a:effectLst/>
                <a:ea typeface="Calibri" pitchFamily="34" charset="0"/>
                <a:cs typeface="Times New Roman" pitchFamily="18" charset="0"/>
              </a:rPr>
              <a:t>SC</a:t>
            </a:r>
            <a:r>
              <a:rPr kumimoji="0" lang="it-IT" sz="2000" b="1" i="0" u="none" strike="noStrike" cap="none" normalizeH="0" baseline="0" dirty="0" smtClean="0">
                <a:ln>
                  <a:noFill/>
                </a:ln>
                <a:solidFill>
                  <a:schemeClr val="accent1">
                    <a:lumMod val="75000"/>
                  </a:schemeClr>
                </a:solidFill>
                <a:effectLst/>
                <a:ea typeface="Calibri" pitchFamily="34" charset="0"/>
                <a:cs typeface="Times New Roman" pitchFamily="18" charset="0"/>
              </a:rPr>
              <a:t>. SEC. II GRADO-RISULTATI A DISTANZA)</a:t>
            </a:r>
            <a:endParaRPr kumimoji="0" lang="it-IT" sz="2000" b="0" i="0" u="none" strike="noStrike" cap="none" normalizeH="0" baseline="0" dirty="0" smtClean="0">
              <a:ln>
                <a:noFill/>
              </a:ln>
              <a:solidFill>
                <a:schemeClr val="accent1">
                  <a:lumMod val="75000"/>
                </a:schemeClr>
              </a:solidFill>
              <a:effectLst/>
              <a:cs typeface="Arial" pitchFamily="34" charset="0"/>
            </a:endParaRPr>
          </a:p>
          <a:p>
            <a:pPr marL="533400" marR="0" lvl="0" indent="-350838" algn="just" defTabSz="914400" rtl="0" eaLnBrk="0" fontAlgn="base" latinLnBrk="0" hangingPunct="0">
              <a:lnSpc>
                <a:spcPct val="100000"/>
              </a:lnSpc>
              <a:spcBef>
                <a:spcPct val="0"/>
              </a:spcBef>
              <a:spcAft>
                <a:spcPts val="1200"/>
              </a:spcAft>
              <a:buClrTx/>
              <a:buSzTx/>
              <a:buFont typeface="Wingdings" pitchFamily="2" charset="2"/>
              <a:buChar char="Ø"/>
              <a:tabLst/>
            </a:pPr>
            <a:r>
              <a:rPr kumimoji="0" lang="it-IT" sz="2000" b="1" i="0" u="none" strike="noStrike" cap="none" normalizeH="0" baseline="0" dirty="0" smtClean="0">
                <a:ln>
                  <a:noFill/>
                </a:ln>
                <a:solidFill>
                  <a:schemeClr val="accent1">
                    <a:lumMod val="75000"/>
                  </a:schemeClr>
                </a:solidFill>
                <a:effectLst/>
                <a:ea typeface="Calibri" pitchFamily="34" charset="0"/>
                <a:cs typeface="Times New Roman" pitchFamily="18" charset="0"/>
              </a:rPr>
              <a:t>ADEGUARE L’ORGANIZZAZIONE DELLA SCUOLA AI BISOGNI DELL’UTENZA </a:t>
            </a:r>
            <a:endParaRPr kumimoji="0" lang="it-IT" sz="2000" b="0" i="0" u="none" strike="noStrike" cap="none" normalizeH="0" baseline="0" dirty="0" smtClean="0">
              <a:ln>
                <a:noFill/>
              </a:ln>
              <a:solidFill>
                <a:schemeClr val="accent1">
                  <a:lumMod val="75000"/>
                </a:schemeClr>
              </a:solidFill>
              <a:effectLst/>
              <a:cs typeface="Arial" pitchFamily="34" charset="0"/>
            </a:endParaRPr>
          </a:p>
        </p:txBody>
      </p:sp>
      <p:sp>
        <p:nvSpPr>
          <p:cNvPr id="4" name="CasellaDiTesto 3"/>
          <p:cNvSpPr txBox="1"/>
          <p:nvPr/>
        </p:nvSpPr>
        <p:spPr>
          <a:xfrm>
            <a:off x="6910888" y="6309320"/>
            <a:ext cx="2233112" cy="369332"/>
          </a:xfrm>
          <a:prstGeom prst="rect">
            <a:avLst/>
          </a:prstGeom>
          <a:noFill/>
        </p:spPr>
        <p:txBody>
          <a:bodyPr wrap="none" rtlCol="0">
            <a:spAutoFit/>
          </a:bodyPr>
          <a:lstStyle/>
          <a:p>
            <a:r>
              <a:rPr lang="it-IT" b="1" dirty="0" smtClean="0"/>
              <a:t>PTOF  Ferraris PAG 13</a:t>
            </a:r>
            <a:endParaRPr lang="it-IT" b="1"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467544" y="404664"/>
            <a:ext cx="8208912" cy="532453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ln w="9525">
            <a:noFill/>
            <a:miter lim="800000"/>
            <a:headEnd/>
            <a:tailEnd/>
          </a:ln>
          <a:effectLst/>
          <a:scene3d>
            <a:camera prst="orthographicFront"/>
            <a:lightRig rig="threePt" dir="t"/>
          </a:scene3d>
          <a:sp3d>
            <a:bevelT prst="angle"/>
          </a:sp3d>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altLang="zh-CN"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DAL  RAV: MOTIVAZIONE DELLE PRIORITA’</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it-IT" altLang="zh-CN"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ts val="1200"/>
              </a:spcAft>
              <a:buClrTx/>
              <a:buSzTx/>
              <a:buFontTx/>
              <a:buNone/>
              <a:tabLst/>
            </a:pPr>
            <a:r>
              <a:rPr kumimoji="0" lang="it-IT" altLang="zh-CN" sz="2000" b="0" i="0" u="none" strike="noStrike" cap="none" normalizeH="0" baseline="0" dirty="0" err="1" smtClean="0">
                <a:ln>
                  <a:noFill/>
                </a:ln>
                <a:solidFill>
                  <a:schemeClr val="tx1"/>
                </a:solidFill>
                <a:effectLst/>
                <a:latin typeface="Arial" pitchFamily="34" charset="0"/>
                <a:ea typeface="Calibri" pitchFamily="34" charset="0"/>
                <a:cs typeface="Times New Roman" pitchFamily="18" charset="0"/>
              </a:rPr>
              <a:t>…Noi</a:t>
            </a:r>
            <a:r>
              <a:rPr kumimoji="0" lang="it-IT" altLang="zh-CN" sz="20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crediamo che porre al centro dell’azione formativa gli studenti significhi offrire loro l’opportunità di </a:t>
            </a:r>
            <a:r>
              <a:rPr kumimoji="0" lang="it-IT" altLang="zh-CN" sz="20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acquisire strumenti per imparare ad imparare</a:t>
            </a:r>
            <a:r>
              <a:rPr kumimoji="0" lang="it-IT" altLang="zh-CN" sz="20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affinché i saperi operino in funzione della strutturazione del pensiero, assegnando maggiore attenzione ai processi rispetto ai prodotti.</a:t>
            </a:r>
            <a:endParaRPr kumimoji="0" lang="it-IT" altLang="zh-CN"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ts val="1200"/>
              </a:spcAft>
              <a:buClrTx/>
              <a:buSzTx/>
              <a:buFontTx/>
              <a:buNone/>
              <a:tabLst/>
            </a:pPr>
            <a:r>
              <a:rPr kumimoji="0" lang="it-IT" altLang="zh-CN" sz="20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Dobbiamo essere in grado di portare ognuno dei nostri ragazzi a diventare la miglior persona possibile.</a:t>
            </a:r>
            <a:endParaRPr kumimoji="0" lang="it-IT" altLang="zh-CN" sz="2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ts val="1200"/>
              </a:spcAft>
              <a:buClrTx/>
              <a:buSzTx/>
              <a:buFontTx/>
              <a:buNone/>
              <a:tabLst/>
            </a:pPr>
            <a:r>
              <a:rPr kumimoji="0" lang="it-IT" altLang="zh-CN" sz="20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Dobbiamo insegnare loro a </a:t>
            </a:r>
            <a:r>
              <a:rPr kumimoji="0" lang="it-IT" altLang="zh-CN" sz="20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saper stare ed essere nel mondo</a:t>
            </a:r>
            <a:r>
              <a:rPr kumimoji="0" lang="it-IT" altLang="zh-CN" sz="20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Incidere sugli esiti dei risultati degli apprendimenti riducendo la percentuale di alunni che si collocano nella fascia di livello basso e progettare percorsi volti al raggiungimento per tutti dei traguardi di sviluppo delle competenze presenti nelle Indicazioni Nazionali, rappresenta per noi garantire il diritto allo studio costituzionalmente sancito e promuovere un’educazione democratica. </a:t>
            </a:r>
            <a:endParaRPr kumimoji="0" lang="it-IT" altLang="zh-CN"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CasellaDiTesto 3"/>
          <p:cNvSpPr txBox="1"/>
          <p:nvPr/>
        </p:nvSpPr>
        <p:spPr>
          <a:xfrm>
            <a:off x="6910888" y="6237312"/>
            <a:ext cx="2233112" cy="369332"/>
          </a:xfrm>
          <a:prstGeom prst="rect">
            <a:avLst/>
          </a:prstGeom>
          <a:noFill/>
        </p:spPr>
        <p:txBody>
          <a:bodyPr wrap="none" rtlCol="0">
            <a:spAutoFit/>
          </a:bodyPr>
          <a:lstStyle/>
          <a:p>
            <a:r>
              <a:rPr lang="it-IT" b="1" dirty="0" smtClean="0"/>
              <a:t>PTOF  Ferraris PAG 16</a:t>
            </a:r>
            <a:endParaRPr lang="it-IT" b="1"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395536" y="225515"/>
            <a:ext cx="8352928" cy="5970865"/>
          </a:xfrm>
          <a:prstGeom prst="rect">
            <a:avLst/>
          </a:prstGeom>
          <a:solidFill>
            <a:schemeClr val="accent4">
              <a:lumMod val="20000"/>
              <a:lumOff val="80000"/>
            </a:schemeClr>
          </a:solidFill>
          <a:ln w="9525">
            <a:noFill/>
            <a:miter lim="800000"/>
            <a:headEnd/>
            <a:tailEnd/>
          </a:ln>
          <a:effectLst/>
          <a:scene3d>
            <a:camera prst="orthographicFront"/>
            <a:lightRig rig="threePt" dir="t"/>
          </a:scene3d>
          <a:sp3d>
            <a:bevelT prst="angle"/>
          </a:sp3d>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zh-CN" sz="2000" b="1" i="0" u="none" strike="noStrike" cap="none" normalizeH="0" baseline="0" dirty="0" smtClean="0">
                <a:ln>
                  <a:noFill/>
                </a:ln>
                <a:solidFill>
                  <a:schemeClr val="tx1"/>
                </a:solidFill>
                <a:effectLst/>
                <a:ea typeface="Times New Roman" pitchFamily="18" charset="0"/>
                <a:cs typeface="Arial" pitchFamily="34" charset="0"/>
              </a:rPr>
              <a:t>MOTIVAZIONE DEGLI OBIETTIVI </a:t>
            </a:r>
            <a:r>
              <a:rPr kumimoji="0" lang="it-IT" altLang="zh-CN" sz="2000" b="1" i="0" u="none" strike="noStrike" cap="none" normalizeH="0" baseline="0" dirty="0" err="1" smtClean="0">
                <a:ln>
                  <a:noFill/>
                </a:ln>
                <a:solidFill>
                  <a:schemeClr val="tx1"/>
                </a:solidFill>
                <a:effectLst/>
                <a:ea typeface="Times New Roman" pitchFamily="18" charset="0"/>
                <a:cs typeface="Arial" pitchFamily="34" charset="0"/>
              </a:rPr>
              <a:t>DI</a:t>
            </a:r>
            <a:r>
              <a:rPr kumimoji="0" lang="it-IT" altLang="zh-CN" sz="2000" b="1" i="0" u="none" strike="noStrike" cap="none" normalizeH="0" baseline="0" dirty="0" smtClean="0">
                <a:ln>
                  <a:noFill/>
                </a:ln>
                <a:solidFill>
                  <a:schemeClr val="tx1"/>
                </a:solidFill>
                <a:effectLst/>
                <a:ea typeface="Times New Roman" pitchFamily="18" charset="0"/>
                <a:cs typeface="Arial" pitchFamily="34" charset="0"/>
              </a:rPr>
              <a:t> PROCESSO</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it-IT" altLang="zh-CN" sz="2000"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zh-CN" b="0" i="0" u="none" strike="noStrike" cap="none" normalizeH="0" baseline="0" dirty="0" smtClean="0">
                <a:ln>
                  <a:noFill/>
                </a:ln>
                <a:solidFill>
                  <a:schemeClr val="tx1"/>
                </a:solidFill>
                <a:effectLst/>
                <a:ea typeface="Times New Roman" pitchFamily="18" charset="0"/>
                <a:cs typeface="Arial" pitchFamily="34" charset="0"/>
              </a:rPr>
              <a:t>Riteniamo che gli obiettivi di processo indicati siano strumentali al raggiungimento delle priorità in quanto implicano: </a:t>
            </a:r>
          </a:p>
          <a:p>
            <a:pPr marL="533400" marR="0" lvl="0" indent="-350838"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it-IT" altLang="zh-CN" b="0" i="0" u="none" strike="noStrike" cap="none" normalizeH="0" baseline="0" dirty="0" smtClean="0">
                <a:ln>
                  <a:noFill/>
                </a:ln>
                <a:solidFill>
                  <a:schemeClr val="tx1"/>
                </a:solidFill>
                <a:effectLst/>
                <a:ea typeface="Times New Roman" pitchFamily="18" charset="0"/>
                <a:cs typeface="Arial" pitchFamily="34" charset="0"/>
              </a:rPr>
              <a:t>una profonda rivisitazione delle pratiche valutative, (uso dei voti per valutare gli apprendimenti e per la formalizzazione di metodiche atte a valutare e certificare le competenze acquisite, valutazione autentica); </a:t>
            </a:r>
          </a:p>
          <a:p>
            <a:pPr marL="533400" marR="0" lvl="0" indent="-350838"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it-IT" altLang="zh-CN" b="0" i="0" u="none" strike="noStrike" cap="none" normalizeH="0" baseline="0" dirty="0" smtClean="0">
                <a:ln>
                  <a:noFill/>
                </a:ln>
                <a:solidFill>
                  <a:schemeClr val="tx1"/>
                </a:solidFill>
                <a:effectLst/>
                <a:ea typeface="Times New Roman" pitchFamily="18" charset="0"/>
                <a:cs typeface="Arial" pitchFamily="34" charset="0"/>
              </a:rPr>
              <a:t>una riflessione in merito allo statuto epistemologico delle discipline; </a:t>
            </a:r>
          </a:p>
          <a:p>
            <a:pPr marL="533400" marR="0" lvl="0" indent="-350838"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it-IT" altLang="zh-CN" b="0" i="0" u="none" strike="noStrike" cap="none" normalizeH="0" baseline="0" dirty="0" smtClean="0">
                <a:ln>
                  <a:noFill/>
                </a:ln>
                <a:solidFill>
                  <a:schemeClr val="tx1"/>
                </a:solidFill>
                <a:effectLst/>
                <a:ea typeface="Times New Roman" pitchFamily="18" charset="0"/>
                <a:cs typeface="Arial" pitchFamily="34" charset="0"/>
              </a:rPr>
              <a:t>la ricerca della trasversalità pedagogica, didattica e contenutistica tra i nuclei fondanti delle discipline; </a:t>
            </a:r>
          </a:p>
          <a:p>
            <a:pPr marL="533400" marR="0" lvl="0" indent="-350838"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it-IT" altLang="zh-CN" b="0" i="0" u="none" strike="noStrike" cap="none" normalizeH="0" baseline="0" dirty="0" smtClean="0">
                <a:ln>
                  <a:noFill/>
                </a:ln>
                <a:solidFill>
                  <a:schemeClr val="tx1"/>
                </a:solidFill>
                <a:effectLst/>
                <a:ea typeface="Times New Roman" pitchFamily="18" charset="0"/>
                <a:cs typeface="Arial" pitchFamily="34" charset="0"/>
              </a:rPr>
              <a:t>l’implementazione di didattiche attive; </a:t>
            </a:r>
          </a:p>
          <a:p>
            <a:pPr marL="533400" marR="0" lvl="0" indent="-350838"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it-IT" altLang="zh-CN" b="0" i="0" u="none" strike="noStrike" cap="none" normalizeH="0" baseline="0" dirty="0" smtClean="0">
                <a:ln>
                  <a:noFill/>
                </a:ln>
                <a:solidFill>
                  <a:schemeClr val="tx1"/>
                </a:solidFill>
                <a:effectLst/>
                <a:ea typeface="Times New Roman" pitchFamily="18" charset="0"/>
                <a:cs typeface="Arial" pitchFamily="34" charset="0"/>
              </a:rPr>
              <a:t>l’implementazione di una pedagogia </a:t>
            </a:r>
            <a:r>
              <a:rPr kumimoji="0" lang="it-IT" altLang="zh-CN" b="0" i="0" u="none" strike="noStrike" cap="none" normalizeH="0" baseline="0" dirty="0" err="1" smtClean="0">
                <a:ln>
                  <a:noFill/>
                </a:ln>
                <a:solidFill>
                  <a:schemeClr val="tx1"/>
                </a:solidFill>
                <a:effectLst/>
                <a:ea typeface="Times New Roman" pitchFamily="18" charset="0"/>
                <a:cs typeface="Arial" pitchFamily="34" charset="0"/>
              </a:rPr>
              <a:t>metacognitiva</a:t>
            </a:r>
            <a:r>
              <a:rPr kumimoji="0" lang="it-IT" altLang="zh-CN" b="0" i="0" u="none" strike="noStrike" cap="none" normalizeH="0" baseline="0" dirty="0" smtClean="0">
                <a:ln>
                  <a:noFill/>
                </a:ln>
                <a:solidFill>
                  <a:schemeClr val="tx1"/>
                </a:solidFill>
                <a:effectLst/>
                <a:ea typeface="Times New Roman" pitchFamily="18" charset="0"/>
                <a:cs typeface="Arial" pitchFamily="34" charset="0"/>
              </a:rPr>
              <a:t>; </a:t>
            </a:r>
          </a:p>
          <a:p>
            <a:pPr marL="533400" marR="0" lvl="0" indent="-350838"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it-IT" altLang="zh-CN" b="0" i="0" u="none" strike="noStrike" cap="none" normalizeH="0" baseline="0" dirty="0" smtClean="0">
                <a:ln>
                  <a:noFill/>
                </a:ln>
                <a:solidFill>
                  <a:schemeClr val="tx1"/>
                </a:solidFill>
                <a:effectLst/>
                <a:ea typeface="Times New Roman" pitchFamily="18" charset="0"/>
                <a:cs typeface="Arial" pitchFamily="34" charset="0"/>
              </a:rPr>
              <a:t>una rivisitazione della progettazione didattica (dal modello per obiettivi al modello modulare) in ottica di trasversalità; </a:t>
            </a:r>
          </a:p>
          <a:p>
            <a:pPr marL="533400" marR="0" lvl="0" indent="-350838"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it-IT" altLang="zh-CN" b="0" i="0" u="none" strike="noStrike" cap="none" normalizeH="0" baseline="0" dirty="0" smtClean="0">
                <a:ln>
                  <a:noFill/>
                </a:ln>
                <a:solidFill>
                  <a:schemeClr val="tx1"/>
                </a:solidFill>
                <a:effectLst/>
                <a:ea typeface="Times New Roman" pitchFamily="18" charset="0"/>
                <a:cs typeface="Arial" pitchFamily="34" charset="0"/>
              </a:rPr>
              <a:t>la costruzione di un curricolo d’Istituto focalizzato sull’acquisizione di competenze; </a:t>
            </a:r>
          </a:p>
          <a:p>
            <a:pPr marL="533400" marR="0" lvl="0" indent="-350838"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it-IT" altLang="zh-CN" b="0" i="0" u="none" strike="noStrike" cap="none" normalizeH="0" baseline="0" dirty="0" smtClean="0">
                <a:ln>
                  <a:noFill/>
                </a:ln>
                <a:solidFill>
                  <a:schemeClr val="tx1"/>
                </a:solidFill>
                <a:effectLst/>
                <a:ea typeface="Times New Roman" pitchFamily="18" charset="0"/>
                <a:cs typeface="Arial" pitchFamily="34" charset="0"/>
              </a:rPr>
              <a:t>l’introduzione della flessibilità didattica nel curricolo; </a:t>
            </a:r>
          </a:p>
          <a:p>
            <a:pPr marL="533400" marR="0" lvl="0" indent="-350838"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it-IT" altLang="zh-CN" b="0" i="0" u="none" strike="noStrike" cap="none" normalizeH="0" baseline="0" dirty="0" smtClean="0">
                <a:ln>
                  <a:noFill/>
                </a:ln>
                <a:solidFill>
                  <a:schemeClr val="tx1"/>
                </a:solidFill>
                <a:effectLst/>
                <a:ea typeface="Times New Roman" pitchFamily="18" charset="0"/>
                <a:cs typeface="Arial" pitchFamily="34" charset="0"/>
              </a:rPr>
              <a:t>una attenta analisi dei bisogni formativi degli studenti, che risultano appunto diversi tra i due plessi, volta a riequilibrare le disparità esistenti e ad un differente impiego delle risorse. </a:t>
            </a:r>
          </a:p>
          <a:p>
            <a:pPr marL="533400" marR="0" lvl="0" indent="-350838"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it-IT" altLang="zh-CN" b="0" i="0" u="none" strike="noStrike" cap="none" normalizeH="0" baseline="0" dirty="0" smtClean="0">
                <a:ln>
                  <a:noFill/>
                </a:ln>
                <a:solidFill>
                  <a:schemeClr val="tx1"/>
                </a:solidFill>
                <a:effectLst/>
                <a:ea typeface="Times New Roman" pitchFamily="18" charset="0"/>
                <a:cs typeface="Arial" pitchFamily="34" charset="0"/>
              </a:rPr>
              <a:t>un ripensamento degli spazi-aula in funzione della creazione di aule-laboratorio come spazi di costruzione del sapere e del pensiero, dotate di arredi flessibili.</a:t>
            </a:r>
            <a:endParaRPr kumimoji="0" lang="it-IT" altLang="zh-CN" b="0" i="0" u="none" strike="noStrike" cap="none" normalizeH="0" baseline="0" dirty="0" smtClean="0">
              <a:ln>
                <a:noFill/>
              </a:ln>
              <a:solidFill>
                <a:schemeClr val="tx1"/>
              </a:solidFill>
              <a:effectLst/>
              <a:cs typeface="Arial" pitchFamily="34" charset="0"/>
            </a:endParaRPr>
          </a:p>
        </p:txBody>
      </p:sp>
      <p:sp>
        <p:nvSpPr>
          <p:cNvPr id="4" name="CasellaDiTesto 3"/>
          <p:cNvSpPr txBox="1"/>
          <p:nvPr/>
        </p:nvSpPr>
        <p:spPr>
          <a:xfrm>
            <a:off x="6606318" y="6237312"/>
            <a:ext cx="2537682" cy="369332"/>
          </a:xfrm>
          <a:prstGeom prst="rect">
            <a:avLst/>
          </a:prstGeom>
          <a:noFill/>
        </p:spPr>
        <p:txBody>
          <a:bodyPr wrap="none" rtlCol="0">
            <a:spAutoFit/>
          </a:bodyPr>
          <a:lstStyle/>
          <a:p>
            <a:r>
              <a:rPr lang="it-IT" b="1" dirty="0" smtClean="0"/>
              <a:t>PTOF  Ferraris PAG 17-18</a:t>
            </a:r>
            <a:endParaRPr lang="it-IT" b="1"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2" y="1124744"/>
            <a:ext cx="8064896" cy="4154984"/>
          </a:xfrm>
          <a:prstGeom prst="rect">
            <a:avLst/>
          </a:prstGeom>
          <a:solidFill>
            <a:schemeClr val="accent3">
              <a:lumMod val="40000"/>
              <a:lumOff val="60000"/>
            </a:schemeClr>
          </a:solidFill>
          <a:scene3d>
            <a:camera prst="orthographicFront"/>
            <a:lightRig rig="threePt" dir="t"/>
          </a:scene3d>
          <a:sp3d>
            <a:bevelT prst="angle"/>
          </a:sp3d>
        </p:spPr>
        <p:txBody>
          <a:bodyPr wrap="square">
            <a:spAutoFit/>
          </a:bodyPr>
          <a:lstStyle/>
          <a:p>
            <a:pPr algn="just"/>
            <a:r>
              <a:rPr lang="it-IT" sz="2400" dirty="0" smtClean="0"/>
              <a:t>La ciclicità dell’azione didattica, relativamente ai contenuti trattati, ma anche alle metodologie attuate, è l’elemento chiave per promuovere un apprendimento consapevole e duraturo. Per un reale miglioramento dei risultati scolastici, quindi,  le azioni che la scuola propone si articolano su più piani. </a:t>
            </a:r>
            <a:r>
              <a:rPr lang="it-IT" sz="2400" b="1" dirty="0" smtClean="0">
                <a:effectLst>
                  <a:outerShdw blurRad="38100" dist="38100" dir="2700000" algn="tl">
                    <a:srgbClr val="000000">
                      <a:alpha val="43137"/>
                    </a:srgbClr>
                  </a:outerShdw>
                </a:effectLst>
              </a:rPr>
              <a:t>Partendo da una riflessione interna sulle prassi didattiche e metodologiche, le azioni proposte nel presente piano hanno lo scopo di favorire una reale didattica per competenze</a:t>
            </a:r>
            <a:r>
              <a:rPr lang="it-IT" sz="2400" dirty="0" smtClean="0"/>
              <a:t>, ma anche di porre le basi per una serie di azioni, condivise e congiunte, che coinvolgano gli ordini di scuola precedenti e successivi.</a:t>
            </a:r>
            <a:endParaRPr lang="it-IT" sz="2400" dirty="0"/>
          </a:p>
        </p:txBody>
      </p:sp>
      <p:sp>
        <p:nvSpPr>
          <p:cNvPr id="4" name="CasellaDiTesto 3"/>
          <p:cNvSpPr txBox="1"/>
          <p:nvPr/>
        </p:nvSpPr>
        <p:spPr>
          <a:xfrm>
            <a:off x="6606318" y="6237312"/>
            <a:ext cx="2303644" cy="369332"/>
          </a:xfrm>
          <a:prstGeom prst="rect">
            <a:avLst/>
          </a:prstGeom>
          <a:noFill/>
        </p:spPr>
        <p:txBody>
          <a:bodyPr wrap="none" rtlCol="0">
            <a:spAutoFit/>
          </a:bodyPr>
          <a:lstStyle/>
          <a:p>
            <a:r>
              <a:rPr lang="it-IT" b="1" dirty="0" smtClean="0"/>
              <a:t>PTOF  Ferraris PAG 18</a:t>
            </a:r>
            <a:endParaRPr lang="it-IT" b="1"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611560" y="980728"/>
            <a:ext cx="7885384" cy="4524315"/>
          </a:xfrm>
          <a:prstGeom prst="rect">
            <a:avLst/>
          </a:prstGeom>
          <a:solidFill>
            <a:schemeClr val="accent5">
              <a:lumMod val="20000"/>
              <a:lumOff val="80000"/>
            </a:schemeClr>
          </a:solidFill>
          <a:ln w="9525">
            <a:noFill/>
            <a:miter lim="800000"/>
            <a:headEnd/>
            <a:tailEnd/>
          </a:ln>
          <a:effectLst/>
          <a:scene3d>
            <a:camera prst="orthographicFront"/>
            <a:lightRig rig="threePt" dir="t"/>
          </a:scene3d>
          <a:sp3d>
            <a:bevelT prst="angle"/>
          </a:sp3d>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altLang="zh-CN" sz="2400" b="1" i="0" u="none" strike="noStrike" cap="none" normalizeH="0" baseline="0" dirty="0" smtClean="0">
                <a:ln>
                  <a:noFill/>
                </a:ln>
                <a:solidFill>
                  <a:schemeClr val="tx1"/>
                </a:solidFill>
                <a:effectLst>
                  <a:outerShdw blurRad="38100" dist="38100" dir="2700000" algn="tl">
                    <a:srgbClr val="000000">
                      <a:alpha val="43137"/>
                    </a:srgbClr>
                  </a:outerShdw>
                </a:effectLst>
                <a:ea typeface="Times New Roman" pitchFamily="18" charset="0"/>
                <a:cs typeface="Arial" pitchFamily="34" charset="0"/>
              </a:rPr>
              <a:t>Promuovere le competenze chiave di cittadinanza</a:t>
            </a:r>
            <a:r>
              <a:rPr kumimoji="0" lang="it-IT" altLang="zh-CN" sz="2400" b="0" i="0" u="none" strike="noStrike" cap="none" normalizeH="0" baseline="0" dirty="0" smtClean="0">
                <a:ln>
                  <a:noFill/>
                </a:ln>
                <a:solidFill>
                  <a:schemeClr val="tx1"/>
                </a:solidFill>
                <a:effectLst/>
                <a:ea typeface="Times New Roman" pitchFamily="18" charset="0"/>
                <a:cs typeface="Arial" pitchFamily="34" charset="0"/>
              </a:rPr>
              <a:t>,  ha un forte valore orientante in quanto significa potenziare le capacità degli studenti di conoscere se stessi,  l’ambiente in cui vivono,  i mutamenti socio-economici, le offerte formative del territorio  </a:t>
            </a:r>
            <a:r>
              <a:rPr kumimoji="0" lang="it-IT" altLang="zh-CN" sz="2400" b="1" i="0" u="none" strike="noStrike" cap="none" normalizeH="0" baseline="0" dirty="0" smtClean="0">
                <a:ln>
                  <a:noFill/>
                </a:ln>
                <a:solidFill>
                  <a:schemeClr val="tx1"/>
                </a:solidFill>
                <a:effectLst>
                  <a:outerShdw blurRad="38100" dist="38100" dir="2700000" algn="tl">
                    <a:srgbClr val="000000">
                      <a:alpha val="43137"/>
                    </a:srgbClr>
                  </a:outerShdw>
                </a:effectLst>
                <a:ea typeface="Times New Roman" pitchFamily="18" charset="0"/>
                <a:cs typeface="Arial" pitchFamily="34" charset="0"/>
              </a:rPr>
              <a:t>in modo che possano essere protagonisti di un personale progetto di vita </a:t>
            </a:r>
            <a:r>
              <a:rPr kumimoji="0" lang="it-IT" altLang="zh-CN" sz="2400" b="0" i="0" u="none" strike="noStrike" cap="none" normalizeH="0" baseline="0" dirty="0" smtClean="0">
                <a:ln>
                  <a:noFill/>
                </a:ln>
                <a:solidFill>
                  <a:schemeClr val="tx1"/>
                </a:solidFill>
                <a:effectLst/>
                <a:ea typeface="Times New Roman" pitchFamily="18" charset="0"/>
                <a:cs typeface="Arial" pitchFamily="34" charset="0"/>
              </a:rPr>
              <a:t>e partecipare allo studio e alla vita familiare e sociale in modo attivo, paritario e responsabile. </a:t>
            </a:r>
            <a:endParaRPr kumimoji="0" lang="it-IT" altLang="zh-CN" sz="2400" b="0" i="0" u="none" strike="noStrike" cap="none" normalizeH="0" baseline="0" dirty="0" smtClean="0">
              <a:ln>
                <a:noFill/>
              </a:ln>
              <a:solidFill>
                <a:schemeClr val="tx1"/>
              </a:solidFill>
              <a:effectLst/>
              <a:ea typeface="Calibri"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zh-CN" sz="2400" b="0" i="0" u="none" strike="noStrike" cap="none" normalizeH="0" baseline="0" dirty="0" smtClean="0">
                <a:ln>
                  <a:noFill/>
                </a:ln>
                <a:solidFill>
                  <a:schemeClr val="tx1"/>
                </a:solidFill>
                <a:effectLst/>
                <a:ea typeface="Calibri" pitchFamily="34" charset="0"/>
                <a:cs typeface="Arial" pitchFamily="34" charset="0"/>
              </a:rPr>
              <a:t>Possedere adeguati  strumenti cognitivi,  emotivi e relazionali derivanti da un esercizio consapevole delle competenze di cittadinanza permette allo studente, qualunque sia la sua età, di rispondere  in modo dinamico e flessibile alle trasformazioni costanti della nostra società.</a:t>
            </a:r>
            <a:r>
              <a:rPr kumimoji="0" lang="it-IT" altLang="zh-CN" sz="2400" b="0" i="0" u="none" strike="noStrike" cap="none" normalizeH="0" baseline="0" dirty="0" smtClean="0">
                <a:ln>
                  <a:noFill/>
                </a:ln>
                <a:solidFill>
                  <a:schemeClr val="tx1"/>
                </a:solidFill>
                <a:effectLst/>
                <a:cs typeface="Arial" pitchFamily="34" charset="0"/>
              </a:rPr>
              <a:t>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395536" y="476672"/>
            <a:ext cx="8208912" cy="5632311"/>
          </a:xfrm>
          <a:prstGeom prst="rect">
            <a:avLst/>
          </a:prstGeom>
          <a:gradFill flip="none" rotWithShape="1">
            <a:gsLst>
              <a:gs pos="0">
                <a:schemeClr val="accent3">
                  <a:lumMod val="20000"/>
                  <a:lumOff val="80000"/>
                  <a:shade val="30000"/>
                  <a:satMod val="115000"/>
                </a:schemeClr>
              </a:gs>
              <a:gs pos="50000">
                <a:schemeClr val="accent3">
                  <a:lumMod val="20000"/>
                  <a:lumOff val="80000"/>
                  <a:shade val="67500"/>
                  <a:satMod val="115000"/>
                </a:schemeClr>
              </a:gs>
              <a:gs pos="100000">
                <a:schemeClr val="accent3">
                  <a:lumMod val="20000"/>
                  <a:lumOff val="80000"/>
                  <a:shade val="100000"/>
                  <a:satMod val="115000"/>
                </a:schemeClr>
              </a:gs>
            </a:gsLst>
            <a:path path="circle">
              <a:fillToRect l="100000" t="100000"/>
            </a:path>
            <a:tileRect r="-100000" b="-100000"/>
          </a:gradFill>
          <a:ln w="9525">
            <a:noFill/>
            <a:miter lim="800000"/>
            <a:headEnd/>
            <a:tailEnd/>
          </a:ln>
          <a:effectLst/>
          <a:scene3d>
            <a:camera prst="orthographicFront"/>
            <a:lightRig rig="threePt" dir="t"/>
          </a:scene3d>
          <a:sp3d>
            <a:bevelT prst="angle"/>
          </a:sp3d>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it-IT" altLang="zh-CN" sz="2400" b="1" i="0" u="none" strike="noStrike" cap="none" normalizeH="0" baseline="0" dirty="0" smtClean="0">
                <a:ln>
                  <a:noFill/>
                </a:ln>
                <a:solidFill>
                  <a:srgbClr val="00B050"/>
                </a:solidFill>
                <a:effectLst>
                  <a:outerShdw blurRad="38100" dist="38100" dir="2700000" algn="tl">
                    <a:srgbClr val="000000">
                      <a:alpha val="43137"/>
                    </a:srgbClr>
                  </a:outerShdw>
                </a:effectLst>
                <a:ea typeface="Times New Roman" pitchFamily="18" charset="0"/>
                <a:cs typeface="Arial" pitchFamily="34" charset="0"/>
              </a:rPr>
              <a:t>Nostro riferimento teorico è il Costruttivismo, secondo cui il vero apprendimento è quello che l’alunno si costruisce </a:t>
            </a:r>
            <a:r>
              <a:rPr kumimoji="0" lang="it-IT" altLang="zh-CN" sz="2400" b="0" i="0" u="none" strike="noStrike" cap="none" normalizeH="0" baseline="0" dirty="0" smtClean="0">
                <a:ln>
                  <a:noFill/>
                </a:ln>
                <a:solidFill>
                  <a:schemeClr val="tx1"/>
                </a:solidFill>
                <a:effectLst/>
                <a:ea typeface="Times New Roman" pitchFamily="18" charset="0"/>
                <a:cs typeface="Arial" pitchFamily="34" charset="0"/>
              </a:rPr>
              <a:t>e </a:t>
            </a:r>
            <a:r>
              <a:rPr kumimoji="0" lang="it-IT" altLang="zh-CN" sz="2400" b="0" i="0" u="none" strike="noStrike" cap="none" normalizeH="0" baseline="0" dirty="0" smtClean="0">
                <a:ln>
                  <a:noFill/>
                </a:ln>
                <a:solidFill>
                  <a:srgbClr val="FF0000"/>
                </a:solidFill>
                <a:effectLst>
                  <a:outerShdw blurRad="38100" dist="38100" dir="2700000" algn="tl">
                    <a:srgbClr val="000000">
                      <a:alpha val="43137"/>
                    </a:srgbClr>
                  </a:outerShdw>
                </a:effectLst>
                <a:ea typeface="Times New Roman" pitchFamily="18" charset="0"/>
                <a:cs typeface="Arial" pitchFamily="34" charset="0"/>
              </a:rPr>
              <a:t>non quello che incamera come in una fotocopia</a:t>
            </a:r>
            <a:r>
              <a:rPr kumimoji="0" lang="it-IT" altLang="zh-CN" sz="2400" b="0" i="0" u="none" strike="noStrike" cap="none" normalizeH="0" baseline="0" dirty="0" smtClean="0">
                <a:ln>
                  <a:noFill/>
                </a:ln>
                <a:solidFill>
                  <a:schemeClr val="tx1"/>
                </a:solidFill>
                <a:effectLst/>
                <a:ea typeface="Times New Roman" pitchFamily="18" charset="0"/>
                <a:cs typeface="Arial" pitchFamily="34" charset="0"/>
              </a:rPr>
              <a:t> ...</a:t>
            </a:r>
          </a:p>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it-IT" altLang="zh-CN" sz="2400" b="0" i="0" u="none" strike="noStrike" cap="none" normalizeH="0" baseline="0" dirty="0" smtClean="0">
                <a:ln>
                  <a:noFill/>
                </a:ln>
                <a:solidFill>
                  <a:schemeClr val="tx1"/>
                </a:solidFill>
                <a:effectLst/>
                <a:ea typeface="Times New Roman" pitchFamily="18" charset="0"/>
                <a:cs typeface="Arial" pitchFamily="34" charset="0"/>
              </a:rPr>
              <a:t>Fondamentali  tutti gli altri fattori che intervengono in un processo di apprendimento:</a:t>
            </a:r>
            <a:endParaRPr kumimoji="0" lang="it-IT" altLang="zh-CN" sz="2400" b="0" i="0" u="none" strike="noStrike" cap="none" normalizeH="0" baseline="0" dirty="0" smtClean="0">
              <a:ln>
                <a:noFill/>
              </a:ln>
              <a:solidFill>
                <a:schemeClr val="tx1"/>
              </a:solidFill>
              <a:effectLst/>
              <a:cs typeface="Arial" pitchFamily="34" charset="0"/>
            </a:endParaRPr>
          </a:p>
          <a:p>
            <a:pPr marL="625475" marR="0" lvl="0" indent="-350838" algn="just" defTabSz="914400" rtl="0" eaLnBrk="0" fontAlgn="base" latinLnBrk="0" hangingPunct="0">
              <a:lnSpc>
                <a:spcPct val="100000"/>
              </a:lnSpc>
              <a:spcBef>
                <a:spcPct val="0"/>
              </a:spcBef>
              <a:spcAft>
                <a:spcPct val="0"/>
              </a:spcAft>
              <a:buClrTx/>
              <a:buSzTx/>
              <a:buFontTx/>
              <a:buChar char="•"/>
              <a:tabLst>
                <a:tab pos="625475" algn="l"/>
              </a:tabLst>
            </a:pPr>
            <a:r>
              <a:rPr kumimoji="0" lang="it-IT" altLang="zh-CN" sz="2400" b="0" i="0" u="none" strike="noStrike" cap="none" normalizeH="0" baseline="0" dirty="0" smtClean="0">
                <a:ln>
                  <a:noFill/>
                </a:ln>
                <a:solidFill>
                  <a:schemeClr val="tx1"/>
                </a:solidFill>
                <a:effectLst/>
                <a:ea typeface="Times New Roman" pitchFamily="18" charset="0"/>
                <a:cs typeface="Arial" pitchFamily="34" charset="0"/>
              </a:rPr>
              <a:t>l’insegnante, i compagni, gli strumenti (dai libri alle tecnologie)</a:t>
            </a:r>
            <a:endParaRPr kumimoji="0" lang="it-IT" altLang="zh-CN" sz="2400" b="0" i="0" u="none" strike="noStrike" cap="none" normalizeH="0" baseline="0" dirty="0" smtClean="0">
              <a:ln>
                <a:noFill/>
              </a:ln>
              <a:solidFill>
                <a:schemeClr val="tx1"/>
              </a:solidFill>
              <a:effectLst/>
              <a:cs typeface="Arial" pitchFamily="34" charset="0"/>
            </a:endParaRPr>
          </a:p>
          <a:p>
            <a:pPr marL="625475" marR="0" lvl="0" indent="-350838" algn="just" defTabSz="914400" rtl="0" eaLnBrk="0" fontAlgn="base" latinLnBrk="0" hangingPunct="0">
              <a:lnSpc>
                <a:spcPct val="100000"/>
              </a:lnSpc>
              <a:spcBef>
                <a:spcPct val="0"/>
              </a:spcBef>
              <a:spcAft>
                <a:spcPct val="0"/>
              </a:spcAft>
              <a:buClrTx/>
              <a:buSzTx/>
              <a:buFontTx/>
              <a:buChar char="•"/>
              <a:tabLst>
                <a:tab pos="625475" algn="l"/>
              </a:tabLst>
            </a:pPr>
            <a:r>
              <a:rPr kumimoji="0" lang="it-IT" altLang="zh-CN" sz="2400" b="0" i="0" u="none" strike="noStrike" cap="none" normalizeH="0" baseline="0" dirty="0" smtClean="0">
                <a:ln>
                  <a:noFill/>
                </a:ln>
                <a:solidFill>
                  <a:schemeClr val="tx1"/>
                </a:solidFill>
                <a:effectLst/>
                <a:ea typeface="Times New Roman" pitchFamily="18" charset="0"/>
                <a:cs typeface="Arial" pitchFamily="34" charset="0"/>
              </a:rPr>
              <a:t>le relazioni interpersonali (costruttivismo </a:t>
            </a:r>
          </a:p>
          <a:p>
            <a:pPr marL="625475" marR="0" lvl="0" algn="just" defTabSz="914400" rtl="0" eaLnBrk="0" fontAlgn="base" latinLnBrk="0" hangingPunct="0">
              <a:lnSpc>
                <a:spcPct val="100000"/>
              </a:lnSpc>
              <a:spcBef>
                <a:spcPct val="0"/>
              </a:spcBef>
              <a:spcAft>
                <a:spcPct val="0"/>
              </a:spcAft>
              <a:buClrTx/>
              <a:buSzTx/>
              <a:tabLst>
                <a:tab pos="625475" algn="l"/>
              </a:tabLst>
            </a:pPr>
            <a:r>
              <a:rPr kumimoji="0" lang="it-IT" altLang="zh-CN" sz="2400" b="0" i="0" u="none" strike="noStrike" cap="none" normalizeH="0" baseline="0" dirty="0" smtClean="0">
                <a:ln>
                  <a:noFill/>
                </a:ln>
                <a:solidFill>
                  <a:schemeClr val="tx1"/>
                </a:solidFill>
                <a:effectLst/>
                <a:ea typeface="Times New Roman" pitchFamily="18" charset="0"/>
                <a:cs typeface="Arial" pitchFamily="34" charset="0"/>
              </a:rPr>
              <a:t>sociale di </a:t>
            </a:r>
            <a:r>
              <a:rPr kumimoji="0" lang="it-IT" altLang="zh-CN" sz="2400" b="0" i="0" u="none" strike="noStrike" cap="none" normalizeH="0" baseline="0" dirty="0" err="1" smtClean="0">
                <a:ln>
                  <a:noFill/>
                </a:ln>
                <a:solidFill>
                  <a:schemeClr val="tx1"/>
                </a:solidFill>
                <a:effectLst/>
                <a:ea typeface="Times New Roman" pitchFamily="18" charset="0"/>
                <a:cs typeface="Arial" pitchFamily="34" charset="0"/>
              </a:rPr>
              <a:t>Lev</a:t>
            </a:r>
            <a:r>
              <a:rPr kumimoji="0" lang="it-IT" altLang="zh-CN" sz="2400" b="0" i="0" u="none" strike="noStrike" cap="none" normalizeH="0" baseline="0" dirty="0" smtClean="0">
                <a:ln>
                  <a:noFill/>
                </a:ln>
                <a:solidFill>
                  <a:schemeClr val="tx1"/>
                </a:solidFill>
                <a:effectLst/>
                <a:ea typeface="Times New Roman" pitchFamily="18" charset="0"/>
                <a:cs typeface="Arial" pitchFamily="34" charset="0"/>
              </a:rPr>
              <a:t> </a:t>
            </a:r>
            <a:r>
              <a:rPr kumimoji="0" lang="it-IT" altLang="zh-CN" sz="2400" b="0" i="0" u="none" strike="noStrike" cap="none" normalizeH="0" baseline="0" dirty="0" err="1" smtClean="0">
                <a:ln>
                  <a:noFill/>
                </a:ln>
                <a:solidFill>
                  <a:schemeClr val="tx1"/>
                </a:solidFill>
                <a:effectLst/>
                <a:ea typeface="Times New Roman" pitchFamily="18" charset="0"/>
                <a:cs typeface="Arial" pitchFamily="34" charset="0"/>
              </a:rPr>
              <a:t>Vygotskij</a:t>
            </a:r>
            <a:r>
              <a:rPr kumimoji="0" lang="it-IT" altLang="zh-CN" sz="2400" b="0" i="0" u="none" strike="noStrike" cap="none" normalizeH="0" baseline="0" dirty="0" smtClean="0">
                <a:ln>
                  <a:noFill/>
                </a:ln>
                <a:solidFill>
                  <a:schemeClr val="tx1"/>
                </a:solidFill>
                <a:effectLst/>
                <a:ea typeface="Times New Roman" pitchFamily="18" charset="0"/>
                <a:cs typeface="Arial" pitchFamily="34" charset="0"/>
              </a:rPr>
              <a:t>)</a:t>
            </a:r>
            <a:endParaRPr kumimoji="0" lang="it-IT" altLang="zh-CN" sz="2400" b="0" i="0" u="none" strike="noStrike" cap="none" normalizeH="0" baseline="0" dirty="0" smtClean="0">
              <a:ln>
                <a:noFill/>
              </a:ln>
              <a:solidFill>
                <a:schemeClr val="tx1"/>
              </a:solidFill>
              <a:effectLst/>
              <a:cs typeface="Arial" pitchFamily="34" charset="0"/>
            </a:endParaRPr>
          </a:p>
          <a:p>
            <a:pPr marL="625475" marR="0" lvl="0" indent="-350838" algn="just" defTabSz="914400" rtl="0" eaLnBrk="0" fontAlgn="base" latinLnBrk="0" hangingPunct="0">
              <a:lnSpc>
                <a:spcPct val="100000"/>
              </a:lnSpc>
              <a:spcBef>
                <a:spcPct val="0"/>
              </a:spcBef>
              <a:spcAft>
                <a:spcPct val="0"/>
              </a:spcAft>
              <a:buClrTx/>
              <a:buSzTx/>
              <a:buFontTx/>
              <a:buChar char="•"/>
              <a:tabLst>
                <a:tab pos="625475" algn="l"/>
              </a:tabLst>
            </a:pPr>
            <a:r>
              <a:rPr kumimoji="0" lang="it-IT" altLang="zh-CN" sz="2400" b="0" i="0" u="none" strike="noStrike" cap="none" normalizeH="0" baseline="0" dirty="0" smtClean="0">
                <a:ln>
                  <a:noFill/>
                </a:ln>
                <a:solidFill>
                  <a:schemeClr val="tx1"/>
                </a:solidFill>
                <a:effectLst/>
                <a:ea typeface="Times New Roman" pitchFamily="18" charset="0"/>
                <a:cs typeface="Arial" pitchFamily="34" charset="0"/>
              </a:rPr>
              <a:t>le relazioni affettive</a:t>
            </a:r>
            <a:endParaRPr kumimoji="0" lang="it-IT" altLang="zh-CN" sz="2400" b="0" i="0" u="none" strike="noStrike" cap="none" normalizeH="0" baseline="0" dirty="0" smtClean="0">
              <a:ln>
                <a:noFill/>
              </a:ln>
              <a:solidFill>
                <a:schemeClr val="tx1"/>
              </a:solidFill>
              <a:effectLst/>
              <a:cs typeface="Arial" pitchFamily="34" charset="0"/>
            </a:endParaRPr>
          </a:p>
          <a:p>
            <a:pPr marL="625475" marR="0" lvl="0" indent="-350838" algn="just" defTabSz="914400" rtl="0" eaLnBrk="0" fontAlgn="base" latinLnBrk="0" hangingPunct="0">
              <a:lnSpc>
                <a:spcPct val="100000"/>
              </a:lnSpc>
              <a:spcBef>
                <a:spcPct val="0"/>
              </a:spcBef>
              <a:spcAft>
                <a:spcPct val="0"/>
              </a:spcAft>
              <a:buClrTx/>
              <a:buSzTx/>
              <a:buFontTx/>
              <a:buChar char="•"/>
              <a:tabLst>
                <a:tab pos="625475" algn="l"/>
              </a:tabLst>
            </a:pPr>
            <a:r>
              <a:rPr kumimoji="0" lang="it-IT" altLang="zh-CN" sz="2400" b="0" i="0" u="none" strike="noStrike" cap="none" normalizeH="0" baseline="0" dirty="0" smtClean="0">
                <a:ln>
                  <a:noFill/>
                </a:ln>
                <a:solidFill>
                  <a:schemeClr val="tx1"/>
                </a:solidFill>
                <a:effectLst/>
                <a:ea typeface="Times New Roman" pitchFamily="18" charset="0"/>
                <a:cs typeface="Arial" pitchFamily="34" charset="0"/>
              </a:rPr>
              <a:t>uno spazio accogliente, caldo, curato </a:t>
            </a:r>
            <a:endParaRPr kumimoji="0" lang="it-IT" altLang="zh-CN" sz="2400" b="0" i="0" u="none" strike="noStrike" cap="none" normalizeH="0" baseline="0" dirty="0" smtClean="0">
              <a:ln>
                <a:noFill/>
              </a:ln>
              <a:solidFill>
                <a:schemeClr val="tx1"/>
              </a:solidFill>
              <a:effectLst/>
              <a:cs typeface="Arial" pitchFamily="34" charset="0"/>
            </a:endParaRPr>
          </a:p>
          <a:p>
            <a:pPr marL="625475" marR="0" lvl="0" indent="-350838" algn="just" defTabSz="914400" rtl="0" eaLnBrk="0" fontAlgn="base" latinLnBrk="0" hangingPunct="0">
              <a:lnSpc>
                <a:spcPct val="100000"/>
              </a:lnSpc>
              <a:spcBef>
                <a:spcPct val="0"/>
              </a:spcBef>
              <a:spcAft>
                <a:spcPct val="0"/>
              </a:spcAft>
              <a:buClrTx/>
              <a:buSzTx/>
              <a:buFontTx/>
              <a:buChar char="•"/>
              <a:tabLst>
                <a:tab pos="625475" algn="l"/>
              </a:tabLst>
            </a:pPr>
            <a:r>
              <a:rPr kumimoji="0" lang="it-IT" altLang="zh-CN" sz="2400" b="0" i="0" u="none" strike="noStrike" cap="none" normalizeH="0" baseline="0" dirty="0" smtClean="0">
                <a:ln>
                  <a:noFill/>
                </a:ln>
                <a:solidFill>
                  <a:schemeClr val="tx1"/>
                </a:solidFill>
                <a:effectLst/>
                <a:ea typeface="Times New Roman" pitchFamily="18" charset="0"/>
                <a:cs typeface="Arial" pitchFamily="34" charset="0"/>
              </a:rPr>
              <a:t>uno stile educativo improntato </a:t>
            </a:r>
          </a:p>
          <a:p>
            <a:pPr marL="625475" marR="0" lvl="0" algn="just" defTabSz="914400" rtl="0" eaLnBrk="0" fontAlgn="base" latinLnBrk="0" hangingPunct="0">
              <a:lnSpc>
                <a:spcPct val="100000"/>
              </a:lnSpc>
              <a:spcBef>
                <a:spcPct val="0"/>
              </a:spcBef>
              <a:spcAft>
                <a:spcPct val="0"/>
              </a:spcAft>
              <a:buClrTx/>
              <a:buSzTx/>
              <a:tabLst>
                <a:tab pos="625475" algn="l"/>
              </a:tabLst>
            </a:pPr>
            <a:r>
              <a:rPr kumimoji="0" lang="it-IT" altLang="zh-CN" sz="2400" b="0" i="0" u="none" strike="noStrike" cap="none" normalizeH="0" baseline="0" dirty="0" smtClean="0">
                <a:ln>
                  <a:noFill/>
                </a:ln>
                <a:solidFill>
                  <a:schemeClr val="tx1"/>
                </a:solidFill>
                <a:effectLst/>
                <a:ea typeface="Times New Roman" pitchFamily="18" charset="0"/>
                <a:cs typeface="Arial" pitchFamily="34" charset="0"/>
              </a:rPr>
              <a:t>all’ascolto, alla cooperazione, alla fiducia</a:t>
            </a:r>
            <a:endParaRPr kumimoji="0" lang="it-IT" altLang="zh-CN" sz="2400" b="0" i="0" u="none" strike="noStrike" cap="none" normalizeH="0" baseline="0" dirty="0" smtClean="0">
              <a:ln>
                <a:noFill/>
              </a:ln>
              <a:solidFill>
                <a:schemeClr val="tx1"/>
              </a:solidFill>
              <a:effectLst/>
              <a:cs typeface="Arial" pitchFamily="34" charset="0"/>
            </a:endParaRPr>
          </a:p>
          <a:p>
            <a:pPr marL="625475" marR="0" lvl="0" indent="-350838" algn="just" defTabSz="914400" rtl="0" eaLnBrk="0" fontAlgn="base" latinLnBrk="0" hangingPunct="0">
              <a:lnSpc>
                <a:spcPct val="100000"/>
              </a:lnSpc>
              <a:spcBef>
                <a:spcPct val="0"/>
              </a:spcBef>
              <a:spcAft>
                <a:spcPct val="0"/>
              </a:spcAft>
              <a:buClrTx/>
              <a:buSzTx/>
              <a:buFontTx/>
              <a:buChar char="•"/>
              <a:tabLst>
                <a:tab pos="625475" algn="l"/>
              </a:tabLst>
            </a:pPr>
            <a:r>
              <a:rPr kumimoji="0" lang="it-IT" altLang="zh-CN" sz="2400" b="0" i="0" u="none" strike="noStrike" cap="none" normalizeH="0" baseline="0" dirty="0" smtClean="0">
                <a:ln>
                  <a:noFill/>
                </a:ln>
                <a:solidFill>
                  <a:schemeClr val="tx1"/>
                </a:solidFill>
                <a:effectLst/>
                <a:ea typeface="Times New Roman" pitchFamily="18" charset="0"/>
                <a:cs typeface="Arial" pitchFamily="34" charset="0"/>
              </a:rPr>
              <a:t>l’esplosione delle potenzialità individuali </a:t>
            </a:r>
            <a:endParaRPr kumimoji="0" lang="it-IT" altLang="zh-CN" sz="2400" b="0" i="0" u="none" strike="noStrike" cap="none" normalizeH="0" baseline="0" dirty="0" smtClean="0">
              <a:ln>
                <a:noFill/>
              </a:ln>
              <a:solidFill>
                <a:schemeClr val="tx1"/>
              </a:solidFill>
              <a:effectLst/>
              <a:cs typeface="Arial" pitchFamily="34" charset="0"/>
            </a:endParaRPr>
          </a:p>
          <a:p>
            <a:pPr marL="625475" marR="0" lvl="0" indent="-350838" algn="just" defTabSz="914400" rtl="0" eaLnBrk="0" fontAlgn="base" latinLnBrk="0" hangingPunct="0">
              <a:lnSpc>
                <a:spcPct val="100000"/>
              </a:lnSpc>
              <a:spcBef>
                <a:spcPct val="0"/>
              </a:spcBef>
              <a:spcAft>
                <a:spcPct val="0"/>
              </a:spcAft>
              <a:buClrTx/>
              <a:buSzTx/>
              <a:buFontTx/>
              <a:buChar char="•"/>
              <a:tabLst>
                <a:tab pos="625475" algn="l"/>
              </a:tabLst>
            </a:pPr>
            <a:r>
              <a:rPr kumimoji="0" lang="it-IT" altLang="zh-CN" sz="2400" b="0" i="0" u="none" strike="noStrike" cap="none" normalizeH="0" baseline="0" dirty="0" smtClean="0">
                <a:ln>
                  <a:noFill/>
                </a:ln>
                <a:solidFill>
                  <a:schemeClr val="tx1"/>
                </a:solidFill>
                <a:effectLst/>
                <a:ea typeface="Times New Roman" pitchFamily="18" charset="0"/>
                <a:cs typeface="Arial" pitchFamily="34" charset="0"/>
              </a:rPr>
              <a:t>la valutazione proattiva</a:t>
            </a:r>
            <a:endParaRPr kumimoji="0" lang="it-IT" altLang="zh-CN" sz="2400" b="0" i="0" u="none" strike="noStrike" cap="none" normalizeH="0" baseline="0" dirty="0" smtClean="0">
              <a:ln>
                <a:noFill/>
              </a:ln>
              <a:solidFill>
                <a:schemeClr val="tx1"/>
              </a:solidFill>
              <a:effectLst/>
              <a:cs typeface="Arial" pitchFamily="34" charset="0"/>
            </a:endParaRPr>
          </a:p>
        </p:txBody>
      </p:sp>
      <p:sp>
        <p:nvSpPr>
          <p:cNvPr id="4" name="CasellaDiTesto 3"/>
          <p:cNvSpPr txBox="1"/>
          <p:nvPr/>
        </p:nvSpPr>
        <p:spPr>
          <a:xfrm>
            <a:off x="6910888" y="6237312"/>
            <a:ext cx="2233112" cy="369332"/>
          </a:xfrm>
          <a:prstGeom prst="rect">
            <a:avLst/>
          </a:prstGeom>
          <a:noFill/>
        </p:spPr>
        <p:txBody>
          <a:bodyPr wrap="none" rtlCol="0">
            <a:spAutoFit/>
          </a:bodyPr>
          <a:lstStyle/>
          <a:p>
            <a:r>
              <a:rPr lang="it-IT" b="1" dirty="0" smtClean="0"/>
              <a:t>PTOF  Ferraris PAG 20</a:t>
            </a:r>
            <a:endParaRPr lang="it-IT" b="1" dirty="0"/>
          </a:p>
        </p:txBody>
      </p:sp>
      <p:pic>
        <p:nvPicPr>
          <p:cNvPr id="5" name="Immagine 4" descr="vygotskij-261x300.jpg"/>
          <p:cNvPicPr>
            <a:picLocks noChangeAspect="1"/>
          </p:cNvPicPr>
          <p:nvPr/>
        </p:nvPicPr>
        <p:blipFill>
          <a:blip r:embed="rId2" cstate="screen">
            <a:clrChange>
              <a:clrFrom>
                <a:srgbClr val="FEFEFE"/>
              </a:clrFrom>
              <a:clrTo>
                <a:srgbClr val="FEFEFE">
                  <a:alpha val="0"/>
                </a:srgbClr>
              </a:clrTo>
            </a:clrChange>
          </a:blip>
          <a:stretch>
            <a:fillRect/>
          </a:stretch>
        </p:blipFill>
        <p:spPr>
          <a:xfrm>
            <a:off x="7380312" y="2852936"/>
            <a:ext cx="1002351" cy="1152128"/>
          </a:xfrm>
          <a:prstGeom prst="rect">
            <a:avLst/>
          </a:prstGeom>
        </p:spPr>
      </p:pic>
      <p:pic>
        <p:nvPicPr>
          <p:cNvPr id="6" name="Immagine 5" descr="potenzialità.jpg"/>
          <p:cNvPicPr>
            <a:picLocks noChangeAspect="1"/>
          </p:cNvPicPr>
          <p:nvPr/>
        </p:nvPicPr>
        <p:blipFill>
          <a:blip r:embed="rId3" cstate="screen">
            <a:clrChange>
              <a:clrFrom>
                <a:srgbClr val="F6F8EB"/>
              </a:clrFrom>
              <a:clrTo>
                <a:srgbClr val="F6F8EB">
                  <a:alpha val="0"/>
                </a:srgbClr>
              </a:clrTo>
            </a:clrChange>
          </a:blip>
          <a:stretch>
            <a:fillRect/>
          </a:stretch>
        </p:blipFill>
        <p:spPr>
          <a:xfrm>
            <a:off x="6228184" y="3933056"/>
            <a:ext cx="1432070" cy="2067694"/>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611560" y="189220"/>
            <a:ext cx="8064896"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2800" b="1" i="0" u="none" strike="noStrike" cap="none" normalizeH="0" baseline="0" dirty="0" smtClean="0">
                <a:ln>
                  <a:noFill/>
                </a:ln>
                <a:solidFill>
                  <a:schemeClr val="tx1"/>
                </a:solidFill>
                <a:effectLst>
                  <a:outerShdw blurRad="38100" dist="38100" dir="2700000" algn="tl">
                    <a:srgbClr val="000000">
                      <a:alpha val="43137"/>
                    </a:srgbClr>
                  </a:outerShdw>
                </a:effectLst>
                <a:ea typeface="Calibri" pitchFamily="34" charset="0"/>
                <a:cs typeface="Times New Roman" pitchFamily="18" charset="0"/>
              </a:rPr>
              <a:t>Nostra fonte di ispirazione è rappresentata dai PRINCIPI METODOLOGICI FORNITI DALLE:</a:t>
            </a:r>
          </a:p>
          <a:p>
            <a:pPr marL="0" marR="0" lvl="0" indent="0" algn="just" defTabSz="914400" rtl="0" eaLnBrk="1" fontAlgn="base" latinLnBrk="0" hangingPunct="1">
              <a:lnSpc>
                <a:spcPct val="100000"/>
              </a:lnSpc>
              <a:spcBef>
                <a:spcPct val="0"/>
              </a:spcBef>
              <a:spcAft>
                <a:spcPct val="0"/>
              </a:spcAft>
              <a:buClrTx/>
              <a:buSzTx/>
              <a:buFontTx/>
              <a:buNone/>
              <a:tabLst/>
            </a:pPr>
            <a:endParaRPr lang="it-IT" sz="2800" b="1" dirty="0" smtClean="0">
              <a:effectLst>
                <a:outerShdw blurRad="38100" dist="38100" dir="2700000" algn="tl">
                  <a:srgbClr val="000000">
                    <a:alpha val="43137"/>
                  </a:srgbClr>
                </a:outerShdw>
              </a:effectLst>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it-IT" sz="2800" b="1" i="0" u="none" strike="noStrike" cap="none" normalizeH="0" baseline="0" dirty="0" smtClean="0">
              <a:ln>
                <a:noFill/>
              </a:ln>
              <a:solidFill>
                <a:schemeClr val="tx1"/>
              </a:solidFill>
              <a:effectLst>
                <a:outerShdw blurRad="38100" dist="38100" dir="2700000" algn="tl">
                  <a:srgbClr val="000000">
                    <a:alpha val="43137"/>
                  </a:srgbClr>
                </a:outerShdw>
              </a:effectLst>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it-IT" sz="2800" b="1" dirty="0" smtClean="0">
              <a:effectLst>
                <a:outerShdw blurRad="38100" dist="38100" dir="2700000" algn="tl">
                  <a:srgbClr val="000000">
                    <a:alpha val="43137"/>
                  </a:srgbClr>
                </a:outerShdw>
              </a:effectLst>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it-IT" sz="2800" b="1" i="0" u="none" strike="noStrike" cap="none" normalizeH="0" baseline="0" dirty="0" smtClean="0">
              <a:ln>
                <a:noFill/>
              </a:ln>
              <a:solidFill>
                <a:schemeClr val="tx1"/>
              </a:solidFill>
              <a:effectLst>
                <a:outerShdw blurRad="38100" dist="38100" dir="2700000" algn="tl">
                  <a:srgbClr val="000000">
                    <a:alpha val="43137"/>
                  </a:srgbClr>
                </a:outerShdw>
              </a:effectLst>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it-IT" sz="2800" b="1" i="0" u="none" strike="noStrike" cap="none" normalizeH="0" baseline="0" dirty="0" smtClean="0">
              <a:ln>
                <a:noFill/>
              </a:ln>
              <a:solidFill>
                <a:schemeClr val="tx1"/>
              </a:solidFill>
              <a:effectLst>
                <a:outerShdw blurRad="38100" dist="38100" dir="2700000" algn="tl">
                  <a:srgbClr val="000000">
                    <a:alpha val="43137"/>
                  </a:srgbClr>
                </a:outerShdw>
              </a:effectLst>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it-IT" sz="2800" b="0" i="0" u="none" strike="noStrike" cap="none" normalizeH="0" baseline="0" dirty="0" smtClean="0">
              <a:ln>
                <a:noFill/>
              </a:ln>
              <a:solidFill>
                <a:schemeClr val="tx1"/>
              </a:solidFill>
              <a:effectLst/>
              <a:cs typeface="Arial" pitchFamily="34" charset="0"/>
            </a:endParaRPr>
          </a:p>
          <a:p>
            <a:pPr marL="987425" marR="0" lvl="0" indent="-514350" algn="just" defTabSz="914400" rtl="0" eaLnBrk="0" fontAlgn="base" latinLnBrk="0" hangingPunct="0">
              <a:lnSpc>
                <a:spcPct val="100000"/>
              </a:lnSpc>
              <a:spcBef>
                <a:spcPct val="0"/>
              </a:spcBef>
              <a:spcAft>
                <a:spcPct val="0"/>
              </a:spcAft>
              <a:buClrTx/>
              <a:buSzTx/>
              <a:buFont typeface="+mj-lt"/>
              <a:buAutoNum type="arabicPeriod"/>
              <a:tabLst/>
            </a:pPr>
            <a:r>
              <a:rPr kumimoji="0" lang="it-IT" sz="2400" b="0" i="0" u="none" strike="noStrike" cap="none" normalizeH="0" baseline="0" dirty="0" smtClean="0">
                <a:ln>
                  <a:noFill/>
                </a:ln>
                <a:solidFill>
                  <a:schemeClr val="tx1"/>
                </a:solidFill>
                <a:effectLst/>
                <a:ea typeface="Calibri" pitchFamily="34" charset="0"/>
                <a:cs typeface="Times New Roman" pitchFamily="18" charset="0"/>
              </a:rPr>
              <a:t>valorizzare l’esperienza e le conoscenze degli alunni</a:t>
            </a:r>
            <a:endParaRPr kumimoji="0" lang="it-IT" sz="2400" b="0" i="0" u="none" strike="noStrike" cap="none" normalizeH="0" baseline="0" dirty="0" smtClean="0">
              <a:ln>
                <a:noFill/>
              </a:ln>
              <a:solidFill>
                <a:schemeClr val="tx1"/>
              </a:solidFill>
              <a:effectLst/>
              <a:cs typeface="Arial" pitchFamily="34" charset="0"/>
            </a:endParaRPr>
          </a:p>
          <a:p>
            <a:pPr marL="987425" marR="0" lvl="0" indent="-514350" algn="just" defTabSz="914400" rtl="0" eaLnBrk="0" fontAlgn="base" latinLnBrk="0" hangingPunct="0">
              <a:lnSpc>
                <a:spcPct val="100000"/>
              </a:lnSpc>
              <a:spcBef>
                <a:spcPct val="0"/>
              </a:spcBef>
              <a:spcAft>
                <a:spcPct val="0"/>
              </a:spcAft>
              <a:buClrTx/>
              <a:buSzTx/>
              <a:buFont typeface="+mj-lt"/>
              <a:buAutoNum type="arabicPeriod"/>
              <a:tabLst/>
            </a:pPr>
            <a:r>
              <a:rPr kumimoji="0" lang="it-IT" sz="2400" b="0" i="0" u="none" strike="noStrike" cap="none" normalizeH="0" baseline="0" dirty="0" smtClean="0">
                <a:ln>
                  <a:noFill/>
                </a:ln>
                <a:solidFill>
                  <a:schemeClr val="tx1"/>
                </a:solidFill>
                <a:effectLst/>
                <a:ea typeface="Calibri" pitchFamily="34" charset="0"/>
                <a:cs typeface="Times New Roman" pitchFamily="18" charset="0"/>
              </a:rPr>
              <a:t>attuare interventi adeguati nei riguardi della diversità</a:t>
            </a:r>
            <a:endParaRPr kumimoji="0" lang="it-IT" sz="2400" b="0" i="0" u="none" strike="noStrike" cap="none" normalizeH="0" baseline="0" dirty="0" smtClean="0">
              <a:ln>
                <a:noFill/>
              </a:ln>
              <a:solidFill>
                <a:schemeClr val="tx1"/>
              </a:solidFill>
              <a:effectLst/>
              <a:cs typeface="Arial" pitchFamily="34" charset="0"/>
            </a:endParaRPr>
          </a:p>
          <a:p>
            <a:pPr marL="987425" marR="0" lvl="0" indent="-514350" algn="just" defTabSz="914400" rtl="0" eaLnBrk="0" fontAlgn="base" latinLnBrk="0" hangingPunct="0">
              <a:lnSpc>
                <a:spcPct val="100000"/>
              </a:lnSpc>
              <a:spcBef>
                <a:spcPct val="0"/>
              </a:spcBef>
              <a:spcAft>
                <a:spcPct val="0"/>
              </a:spcAft>
              <a:buClrTx/>
              <a:buSzTx/>
              <a:buFont typeface="+mj-lt"/>
              <a:buAutoNum type="arabicPeriod"/>
              <a:tabLst/>
            </a:pPr>
            <a:r>
              <a:rPr kumimoji="0" lang="it-IT" sz="2400" b="0" i="0" u="none" strike="noStrike" cap="none" normalizeH="0" baseline="0" dirty="0" smtClean="0">
                <a:ln>
                  <a:noFill/>
                </a:ln>
                <a:solidFill>
                  <a:schemeClr val="tx1"/>
                </a:solidFill>
                <a:effectLst/>
                <a:ea typeface="Calibri" pitchFamily="34" charset="0"/>
                <a:cs typeface="Times New Roman" pitchFamily="18" charset="0"/>
              </a:rPr>
              <a:t>favorire l’esplorazione e la scoperta</a:t>
            </a:r>
            <a:endParaRPr kumimoji="0" lang="it-IT" sz="2400" b="0" i="0" u="none" strike="noStrike" cap="none" normalizeH="0" baseline="0" dirty="0" smtClean="0">
              <a:ln>
                <a:noFill/>
              </a:ln>
              <a:solidFill>
                <a:schemeClr val="tx1"/>
              </a:solidFill>
              <a:effectLst/>
              <a:cs typeface="Arial" pitchFamily="34" charset="0"/>
            </a:endParaRPr>
          </a:p>
          <a:p>
            <a:pPr marL="987425" marR="0" lvl="0" indent="-514350" algn="just" defTabSz="914400" rtl="0" eaLnBrk="0" fontAlgn="base" latinLnBrk="0" hangingPunct="0">
              <a:lnSpc>
                <a:spcPct val="100000"/>
              </a:lnSpc>
              <a:spcBef>
                <a:spcPct val="0"/>
              </a:spcBef>
              <a:spcAft>
                <a:spcPct val="0"/>
              </a:spcAft>
              <a:buClrTx/>
              <a:buSzTx/>
              <a:buFont typeface="+mj-lt"/>
              <a:buAutoNum type="arabicPeriod"/>
              <a:tabLst/>
            </a:pPr>
            <a:r>
              <a:rPr kumimoji="0" lang="it-IT" sz="2400" b="0" i="0" u="none" strike="noStrike" cap="none" normalizeH="0" baseline="0" dirty="0" smtClean="0">
                <a:ln>
                  <a:noFill/>
                </a:ln>
                <a:solidFill>
                  <a:schemeClr val="tx1"/>
                </a:solidFill>
                <a:effectLst/>
                <a:ea typeface="Calibri" pitchFamily="34" charset="0"/>
                <a:cs typeface="Times New Roman" pitchFamily="18" charset="0"/>
              </a:rPr>
              <a:t>incoraggiare l’apprendimento collaborativo</a:t>
            </a:r>
            <a:endParaRPr kumimoji="0" lang="it-IT" sz="2400" b="0" i="0" u="none" strike="noStrike" cap="none" normalizeH="0" baseline="0" dirty="0" smtClean="0">
              <a:ln>
                <a:noFill/>
              </a:ln>
              <a:solidFill>
                <a:schemeClr val="tx1"/>
              </a:solidFill>
              <a:effectLst/>
              <a:cs typeface="Arial" pitchFamily="34" charset="0"/>
            </a:endParaRPr>
          </a:p>
          <a:p>
            <a:pPr marL="987425" marR="0" lvl="0" indent="-514350" algn="just" defTabSz="914400" rtl="0" eaLnBrk="0" fontAlgn="base" latinLnBrk="0" hangingPunct="0">
              <a:lnSpc>
                <a:spcPct val="100000"/>
              </a:lnSpc>
              <a:spcBef>
                <a:spcPct val="0"/>
              </a:spcBef>
              <a:spcAft>
                <a:spcPct val="0"/>
              </a:spcAft>
              <a:buClrTx/>
              <a:buSzTx/>
              <a:buFont typeface="+mj-lt"/>
              <a:buAutoNum type="arabicPeriod"/>
              <a:tabLst/>
            </a:pPr>
            <a:r>
              <a:rPr kumimoji="0" lang="it-IT" sz="2400" b="0" i="0" u="none" strike="noStrike" cap="none" normalizeH="0" baseline="0" dirty="0" smtClean="0">
                <a:ln>
                  <a:noFill/>
                </a:ln>
                <a:solidFill>
                  <a:schemeClr val="tx1"/>
                </a:solidFill>
                <a:effectLst/>
                <a:ea typeface="Calibri" pitchFamily="34" charset="0"/>
                <a:cs typeface="Times New Roman" pitchFamily="18" charset="0"/>
              </a:rPr>
              <a:t>promuovere la consapevolezza del proprio modo di apprendere</a:t>
            </a:r>
            <a:endParaRPr kumimoji="0" lang="it-IT" sz="2400" b="0" i="0" u="none" strike="noStrike" cap="none" normalizeH="0" baseline="0" dirty="0" smtClean="0">
              <a:ln>
                <a:noFill/>
              </a:ln>
              <a:solidFill>
                <a:schemeClr val="tx1"/>
              </a:solidFill>
              <a:effectLst/>
              <a:cs typeface="Arial" pitchFamily="34" charset="0"/>
            </a:endParaRPr>
          </a:p>
          <a:p>
            <a:pPr marL="987425" marR="0" lvl="0" indent="-514350" algn="just" defTabSz="914400" rtl="0" eaLnBrk="0" fontAlgn="base" latinLnBrk="0" hangingPunct="0">
              <a:lnSpc>
                <a:spcPct val="100000"/>
              </a:lnSpc>
              <a:spcBef>
                <a:spcPct val="0"/>
              </a:spcBef>
              <a:spcAft>
                <a:spcPct val="0"/>
              </a:spcAft>
              <a:buClrTx/>
              <a:buSzTx/>
              <a:buFont typeface="+mj-lt"/>
              <a:buAutoNum type="arabicPeriod"/>
              <a:tabLst/>
            </a:pPr>
            <a:r>
              <a:rPr kumimoji="0" lang="it-IT" sz="2400" b="0" i="0" u="none" strike="noStrike" cap="none" normalizeH="0" baseline="0" dirty="0" smtClean="0">
                <a:ln>
                  <a:noFill/>
                </a:ln>
                <a:solidFill>
                  <a:schemeClr val="tx1"/>
                </a:solidFill>
                <a:effectLst/>
                <a:ea typeface="Calibri" pitchFamily="34" charset="0"/>
                <a:cs typeface="Times New Roman" pitchFamily="18" charset="0"/>
              </a:rPr>
              <a:t>realizzare percorsi in forma di laboratorio</a:t>
            </a:r>
            <a:endParaRPr kumimoji="0" lang="it-IT" sz="2400" b="0" i="0" u="none" strike="noStrike" cap="none" normalizeH="0" baseline="0" dirty="0" smtClean="0">
              <a:ln>
                <a:noFill/>
              </a:ln>
              <a:solidFill>
                <a:schemeClr val="tx1"/>
              </a:solidFill>
              <a:effectLst/>
              <a:cs typeface="Arial" pitchFamily="34" charset="0"/>
            </a:endParaRPr>
          </a:p>
        </p:txBody>
      </p:sp>
      <p:sp>
        <p:nvSpPr>
          <p:cNvPr id="5" name="CasellaDiTesto 4"/>
          <p:cNvSpPr txBox="1"/>
          <p:nvPr/>
        </p:nvSpPr>
        <p:spPr>
          <a:xfrm>
            <a:off x="6910888" y="6237312"/>
            <a:ext cx="2233112" cy="369332"/>
          </a:xfrm>
          <a:prstGeom prst="rect">
            <a:avLst/>
          </a:prstGeom>
          <a:noFill/>
        </p:spPr>
        <p:txBody>
          <a:bodyPr wrap="none" rtlCol="0">
            <a:spAutoFit/>
          </a:bodyPr>
          <a:lstStyle/>
          <a:p>
            <a:r>
              <a:rPr lang="it-IT" b="1" dirty="0" smtClean="0"/>
              <a:t>PTOF  Ferraris PAG 21</a:t>
            </a:r>
            <a:endParaRPr lang="it-IT" b="1" dirty="0"/>
          </a:p>
        </p:txBody>
      </p:sp>
      <p:pic>
        <p:nvPicPr>
          <p:cNvPr id="6" name="Immagine 5" descr="indicazioni.jpg"/>
          <p:cNvPicPr>
            <a:picLocks noChangeAspect="1"/>
          </p:cNvPicPr>
          <p:nvPr/>
        </p:nvPicPr>
        <p:blipFill>
          <a:blip r:embed="rId2" cstate="screen">
            <a:clrChange>
              <a:clrFrom>
                <a:srgbClr val="FFFFFF"/>
              </a:clrFrom>
              <a:clrTo>
                <a:srgbClr val="FFFFFF">
                  <a:alpha val="0"/>
                </a:srgbClr>
              </a:clrTo>
            </a:clrChange>
            <a:lum bright="-20000" contrast="40000"/>
          </a:blip>
          <a:stretch>
            <a:fillRect/>
          </a:stretch>
        </p:blipFill>
        <p:spPr>
          <a:xfrm>
            <a:off x="1475656" y="1268760"/>
            <a:ext cx="6343650" cy="213360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539552" y="692696"/>
            <a:ext cx="8280920" cy="4832092"/>
          </a:xfrm>
          <a:prstGeom prst="rect">
            <a:avLst/>
          </a:prstGeom>
          <a:gradFill flip="none" rotWithShape="1">
            <a:gsLst>
              <a:gs pos="0">
                <a:srgbClr val="FFCC99">
                  <a:shade val="30000"/>
                  <a:satMod val="115000"/>
                </a:srgbClr>
              </a:gs>
              <a:gs pos="50000">
                <a:srgbClr val="FFCC99">
                  <a:shade val="67500"/>
                  <a:satMod val="115000"/>
                </a:srgbClr>
              </a:gs>
              <a:gs pos="100000">
                <a:srgbClr val="FFCC99">
                  <a:shade val="100000"/>
                  <a:satMod val="115000"/>
                </a:srgbClr>
              </a:gs>
            </a:gsLst>
            <a:path path="circle">
              <a:fillToRect l="100000" t="100000"/>
            </a:path>
            <a:tileRect r="-100000" b="-100000"/>
          </a:gradFill>
          <a:ln w="9525">
            <a:noFill/>
            <a:miter lim="800000"/>
            <a:headEnd/>
            <a:tailEnd/>
          </a:ln>
          <a:effectLst/>
          <a:scene3d>
            <a:camera prst="orthographicFront"/>
            <a:lightRig rig="threePt" dir="t"/>
          </a:scene3d>
          <a:sp3d>
            <a:bevelT prst="angle"/>
          </a:sp3d>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it-IT" sz="2800" b="0" i="0" u="none" strike="noStrike" cap="none" normalizeH="0" baseline="0" dirty="0" smtClean="0">
                <a:ln>
                  <a:noFill/>
                </a:ln>
                <a:solidFill>
                  <a:schemeClr val="tx1"/>
                </a:solidFill>
                <a:effectLst/>
                <a:ea typeface="Calibri" pitchFamily="34" charset="0"/>
                <a:cs typeface="Arial" pitchFamily="34" charset="0"/>
              </a:rPr>
              <a:t>Riteniamo utile per il nostro lavoro riferirci alle domande guida di R. Tyler leggermente da noi rivisitate:</a:t>
            </a: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it-IT" sz="2800" b="0" i="0" u="none" strike="noStrike" cap="none" normalizeH="0" baseline="0" dirty="0" smtClean="0">
              <a:ln>
                <a:noFill/>
              </a:ln>
              <a:solidFill>
                <a:schemeClr val="tx1"/>
              </a:solidFill>
              <a:effectLst/>
              <a:cs typeface="Arial" pitchFamily="34" charset="0"/>
            </a:endParaRPr>
          </a:p>
          <a:p>
            <a:pPr marL="715963" marR="0" lvl="0" indent="-350838" algn="l" defTabSz="914400" rtl="0" eaLnBrk="0" fontAlgn="base" latinLnBrk="0" hangingPunct="0">
              <a:lnSpc>
                <a:spcPct val="100000"/>
              </a:lnSpc>
              <a:spcBef>
                <a:spcPct val="0"/>
              </a:spcBef>
              <a:spcAft>
                <a:spcPct val="0"/>
              </a:spcAft>
              <a:buClrTx/>
              <a:buSzTx/>
              <a:buFont typeface="Wingdings" pitchFamily="2" charset="2"/>
              <a:buChar char="Ø"/>
              <a:tabLst>
                <a:tab pos="457200" algn="l"/>
              </a:tabLst>
            </a:pPr>
            <a:r>
              <a:rPr kumimoji="0" lang="it-IT" sz="2800" b="1" i="0" u="none" strike="noStrike" cap="none" normalizeH="0" baseline="0" dirty="0" smtClean="0">
                <a:ln>
                  <a:noFill/>
                </a:ln>
                <a:solidFill>
                  <a:schemeClr val="accent2">
                    <a:lumMod val="50000"/>
                  </a:schemeClr>
                </a:solidFill>
                <a:effectLst>
                  <a:outerShdw blurRad="38100" dist="38100" dir="2700000" algn="tl">
                    <a:srgbClr val="000000">
                      <a:alpha val="43137"/>
                    </a:srgbClr>
                  </a:outerShdw>
                </a:effectLst>
                <a:ea typeface="Calibri" pitchFamily="34" charset="0"/>
                <a:cs typeface="Arial" pitchFamily="34" charset="0"/>
              </a:rPr>
              <a:t>Quali sono le finalità educative che la scuola deve raggiungere?</a:t>
            </a:r>
            <a:endParaRPr kumimoji="0" lang="it-IT" sz="2800" b="1" i="0" u="none" strike="noStrike" cap="none" normalizeH="0" baseline="0" dirty="0" smtClean="0">
              <a:ln>
                <a:noFill/>
              </a:ln>
              <a:solidFill>
                <a:schemeClr val="accent2">
                  <a:lumMod val="50000"/>
                </a:schemeClr>
              </a:solidFill>
              <a:effectLst>
                <a:outerShdw blurRad="38100" dist="38100" dir="2700000" algn="tl">
                  <a:srgbClr val="000000">
                    <a:alpha val="43137"/>
                  </a:srgbClr>
                </a:outerShdw>
              </a:effectLst>
              <a:cs typeface="Arial" pitchFamily="34" charset="0"/>
            </a:endParaRPr>
          </a:p>
          <a:p>
            <a:pPr marL="715963" marR="0" lvl="0" indent="-350838" algn="l" defTabSz="914400" rtl="0" eaLnBrk="0" fontAlgn="base" latinLnBrk="0" hangingPunct="0">
              <a:lnSpc>
                <a:spcPct val="100000"/>
              </a:lnSpc>
              <a:spcBef>
                <a:spcPct val="0"/>
              </a:spcBef>
              <a:spcAft>
                <a:spcPct val="0"/>
              </a:spcAft>
              <a:buClrTx/>
              <a:buSzTx/>
              <a:buFont typeface="Wingdings" pitchFamily="2" charset="2"/>
              <a:buChar char="Ø"/>
              <a:tabLst>
                <a:tab pos="457200" algn="l"/>
              </a:tabLst>
            </a:pPr>
            <a:r>
              <a:rPr kumimoji="0" lang="it-IT" sz="2800" b="1" i="0" u="none" strike="noStrike" cap="none" normalizeH="0" baseline="0" dirty="0" smtClean="0">
                <a:ln>
                  <a:noFill/>
                </a:ln>
                <a:solidFill>
                  <a:schemeClr val="accent2">
                    <a:lumMod val="50000"/>
                  </a:schemeClr>
                </a:solidFill>
                <a:effectLst>
                  <a:outerShdw blurRad="38100" dist="38100" dir="2700000" algn="tl">
                    <a:srgbClr val="000000">
                      <a:alpha val="43137"/>
                    </a:srgbClr>
                  </a:outerShdw>
                </a:effectLst>
                <a:ea typeface="Calibri" pitchFamily="34" charset="0"/>
                <a:cs typeface="Arial" pitchFamily="34" charset="0"/>
              </a:rPr>
              <a:t> Quali esperienze educative adatte a queste finalità sono disponibili?</a:t>
            </a:r>
            <a:endParaRPr kumimoji="0" lang="it-IT" sz="2800" b="1" i="0" u="none" strike="noStrike" cap="none" normalizeH="0" baseline="0" dirty="0" smtClean="0">
              <a:ln>
                <a:noFill/>
              </a:ln>
              <a:solidFill>
                <a:schemeClr val="accent2">
                  <a:lumMod val="50000"/>
                </a:schemeClr>
              </a:solidFill>
              <a:effectLst>
                <a:outerShdw blurRad="38100" dist="38100" dir="2700000" algn="tl">
                  <a:srgbClr val="000000">
                    <a:alpha val="43137"/>
                  </a:srgbClr>
                </a:outerShdw>
              </a:effectLst>
              <a:cs typeface="Arial" pitchFamily="34" charset="0"/>
            </a:endParaRPr>
          </a:p>
          <a:p>
            <a:pPr marL="715963" marR="0" lvl="0" indent="-350838" algn="l" defTabSz="914400" rtl="0" eaLnBrk="0" fontAlgn="base" latinLnBrk="0" hangingPunct="0">
              <a:lnSpc>
                <a:spcPct val="100000"/>
              </a:lnSpc>
              <a:spcBef>
                <a:spcPct val="0"/>
              </a:spcBef>
              <a:spcAft>
                <a:spcPct val="0"/>
              </a:spcAft>
              <a:buClrTx/>
              <a:buSzTx/>
              <a:buFont typeface="Wingdings" pitchFamily="2" charset="2"/>
              <a:buChar char="Ø"/>
              <a:tabLst>
                <a:tab pos="457200" algn="l"/>
              </a:tabLst>
            </a:pPr>
            <a:r>
              <a:rPr kumimoji="0" lang="it-IT" sz="2800" b="1" i="0" u="none" strike="noStrike" cap="none" normalizeH="0" baseline="0" dirty="0" smtClean="0">
                <a:ln>
                  <a:noFill/>
                </a:ln>
                <a:solidFill>
                  <a:schemeClr val="accent2">
                    <a:lumMod val="50000"/>
                  </a:schemeClr>
                </a:solidFill>
                <a:effectLst>
                  <a:outerShdw blurRad="38100" dist="38100" dir="2700000" algn="tl">
                    <a:srgbClr val="000000">
                      <a:alpha val="43137"/>
                    </a:srgbClr>
                  </a:outerShdw>
                </a:effectLst>
                <a:ea typeface="Calibri" pitchFamily="34" charset="0"/>
                <a:cs typeface="Arial" pitchFamily="34" charset="0"/>
              </a:rPr>
              <a:t> Come possono essere organizzate queste esperienze? Quale ambiente di apprendimento?</a:t>
            </a:r>
          </a:p>
          <a:p>
            <a:pPr marL="715963" marR="0" lvl="0" indent="-350838" algn="l" defTabSz="914400" rtl="0" eaLnBrk="0" fontAlgn="base" latinLnBrk="0" hangingPunct="0">
              <a:lnSpc>
                <a:spcPct val="100000"/>
              </a:lnSpc>
              <a:spcBef>
                <a:spcPct val="0"/>
              </a:spcBef>
              <a:spcAft>
                <a:spcPct val="0"/>
              </a:spcAft>
              <a:buClrTx/>
              <a:buSzTx/>
              <a:buFont typeface="Wingdings" pitchFamily="2" charset="2"/>
              <a:buChar char="Ø"/>
              <a:tabLst>
                <a:tab pos="457200" algn="l"/>
              </a:tabLst>
            </a:pPr>
            <a:r>
              <a:rPr kumimoji="0" lang="it-IT" sz="2800" b="1" i="0" u="none" strike="noStrike" cap="none" normalizeH="0" baseline="0" dirty="0" smtClean="0">
                <a:ln>
                  <a:noFill/>
                </a:ln>
                <a:solidFill>
                  <a:schemeClr val="accent2">
                    <a:lumMod val="50000"/>
                  </a:schemeClr>
                </a:solidFill>
                <a:effectLst>
                  <a:outerShdw blurRad="38100" dist="38100" dir="2700000" algn="tl">
                    <a:srgbClr val="000000">
                      <a:alpha val="43137"/>
                    </a:srgbClr>
                  </a:outerShdw>
                </a:effectLst>
                <a:ea typeface="Calibri" pitchFamily="34" charset="0"/>
                <a:cs typeface="Arial" pitchFamily="34" charset="0"/>
              </a:rPr>
              <a:t> In quale modo è possibile verificare che le finalità siano state raggiunte?</a:t>
            </a:r>
            <a:r>
              <a:rPr kumimoji="0" lang="it-IT" sz="2800" b="1" i="0" u="none" strike="noStrike" cap="none" normalizeH="0" baseline="0" dirty="0" smtClean="0">
                <a:ln>
                  <a:noFill/>
                </a:ln>
                <a:solidFill>
                  <a:schemeClr val="accent2">
                    <a:lumMod val="50000"/>
                  </a:schemeClr>
                </a:solidFill>
                <a:effectLst>
                  <a:outerShdw blurRad="38100" dist="38100" dir="2700000" algn="tl">
                    <a:srgbClr val="000000">
                      <a:alpha val="43137"/>
                    </a:srgbClr>
                  </a:outerShdw>
                </a:effectLst>
                <a:cs typeface="Arial" pitchFamily="34" charset="0"/>
              </a:rPr>
              <a:t> </a:t>
            </a:r>
          </a:p>
        </p:txBody>
      </p:sp>
      <p:sp>
        <p:nvSpPr>
          <p:cNvPr id="4" name="CasellaDiTesto 3"/>
          <p:cNvSpPr txBox="1"/>
          <p:nvPr/>
        </p:nvSpPr>
        <p:spPr>
          <a:xfrm>
            <a:off x="6553419" y="6237312"/>
            <a:ext cx="2590581" cy="369332"/>
          </a:xfrm>
          <a:prstGeom prst="rect">
            <a:avLst/>
          </a:prstGeom>
          <a:noFill/>
        </p:spPr>
        <p:txBody>
          <a:bodyPr wrap="none" rtlCol="0">
            <a:spAutoFit/>
          </a:bodyPr>
          <a:lstStyle/>
          <a:p>
            <a:r>
              <a:rPr lang="it-IT" b="1" dirty="0" smtClean="0"/>
              <a:t>PTOF  Ferraris PAG  41-42</a:t>
            </a:r>
            <a:endParaRPr lang="it-IT" b="1"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203848" y="548680"/>
            <a:ext cx="2423869" cy="707886"/>
          </a:xfrm>
          <a:prstGeom prst="rect">
            <a:avLst/>
          </a:prstGeom>
          <a:solidFill>
            <a:schemeClr val="accent2">
              <a:lumMod val="20000"/>
              <a:lumOff val="80000"/>
            </a:schemeClr>
          </a:solidFill>
          <a:scene3d>
            <a:camera prst="orthographicFront"/>
            <a:lightRig rig="threePt" dir="t"/>
          </a:scene3d>
          <a:sp3d>
            <a:bevelT prst="angle"/>
          </a:sp3d>
        </p:spPr>
        <p:txBody>
          <a:bodyPr wrap="none">
            <a:spAutoFit/>
          </a:bodyPr>
          <a:lstStyle/>
          <a:p>
            <a:r>
              <a:rPr lang="it-IT" sz="4000" b="1" dirty="0" smtClean="0">
                <a:effectLst>
                  <a:outerShdw blurRad="38100" dist="38100" dir="2700000" algn="tl">
                    <a:srgbClr val="000000">
                      <a:alpha val="43137"/>
                    </a:srgbClr>
                  </a:outerShdw>
                </a:effectLst>
              </a:rPr>
              <a:t>Flessibilità</a:t>
            </a:r>
            <a:endParaRPr lang="it-IT" sz="4000" b="1" dirty="0">
              <a:effectLst>
                <a:outerShdw blurRad="38100" dist="38100" dir="2700000" algn="tl">
                  <a:srgbClr val="000000">
                    <a:alpha val="43137"/>
                  </a:srgbClr>
                </a:outerShdw>
              </a:effectLst>
            </a:endParaRPr>
          </a:p>
        </p:txBody>
      </p:sp>
      <p:sp>
        <p:nvSpPr>
          <p:cNvPr id="3" name="Rettangolo 2"/>
          <p:cNvSpPr/>
          <p:nvPr/>
        </p:nvSpPr>
        <p:spPr>
          <a:xfrm>
            <a:off x="4860032" y="3789040"/>
            <a:ext cx="4104456" cy="1938992"/>
          </a:xfrm>
          <a:prstGeom prst="rect">
            <a:avLst/>
          </a:prstGeom>
        </p:spPr>
        <p:txBody>
          <a:bodyPr wrap="square">
            <a:spAutoFit/>
          </a:bodyPr>
          <a:lstStyle/>
          <a:p>
            <a:pPr algn="ctr"/>
            <a:r>
              <a:rPr lang="it-IT" sz="4000" b="1" dirty="0" smtClean="0">
                <a:effectLst>
                  <a:outerShdw blurRad="38100" dist="38100" dir="2700000" algn="tl">
                    <a:srgbClr val="000000">
                      <a:alpha val="43137"/>
                    </a:srgbClr>
                  </a:outerShdw>
                </a:effectLst>
              </a:rPr>
              <a:t>Ambiente di </a:t>
            </a:r>
          </a:p>
          <a:p>
            <a:pPr algn="ctr"/>
            <a:r>
              <a:rPr lang="it-IT" sz="4000" b="1" dirty="0" smtClean="0">
                <a:effectLst>
                  <a:outerShdw blurRad="38100" dist="38100" dir="2700000" algn="tl">
                    <a:srgbClr val="000000">
                      <a:alpha val="43137"/>
                    </a:srgbClr>
                  </a:outerShdw>
                </a:effectLst>
              </a:rPr>
              <a:t>apprendimento </a:t>
            </a:r>
          </a:p>
          <a:p>
            <a:pPr algn="ctr"/>
            <a:r>
              <a:rPr lang="it-IT" sz="4000" b="1" dirty="0" smtClean="0">
                <a:effectLst>
                  <a:outerShdw blurRad="38100" dist="38100" dir="2700000" algn="tl">
                    <a:srgbClr val="000000">
                      <a:alpha val="43137"/>
                    </a:srgbClr>
                  </a:outerShdw>
                </a:effectLst>
              </a:rPr>
              <a:t>e formazione</a:t>
            </a:r>
            <a:r>
              <a:rPr lang="it-IT" dirty="0" smtClean="0"/>
              <a:t> </a:t>
            </a:r>
            <a:endParaRPr lang="it-IT" dirty="0"/>
          </a:p>
        </p:txBody>
      </p:sp>
      <p:sp>
        <p:nvSpPr>
          <p:cNvPr id="5" name="CasellaDiTesto 4"/>
          <p:cNvSpPr txBox="1"/>
          <p:nvPr/>
        </p:nvSpPr>
        <p:spPr>
          <a:xfrm>
            <a:off x="6553419" y="6237312"/>
            <a:ext cx="2286010" cy="369332"/>
          </a:xfrm>
          <a:prstGeom prst="rect">
            <a:avLst/>
          </a:prstGeom>
          <a:noFill/>
        </p:spPr>
        <p:txBody>
          <a:bodyPr wrap="none" rtlCol="0">
            <a:spAutoFit/>
          </a:bodyPr>
          <a:lstStyle/>
          <a:p>
            <a:r>
              <a:rPr lang="it-IT" b="1" dirty="0" smtClean="0"/>
              <a:t>PTOF  Ferraris PAG  43</a:t>
            </a:r>
            <a:endParaRPr lang="it-IT" b="1" dirty="0"/>
          </a:p>
        </p:txBody>
      </p:sp>
      <p:sp>
        <p:nvSpPr>
          <p:cNvPr id="7" name="Rettangolo 6"/>
          <p:cNvSpPr/>
          <p:nvPr/>
        </p:nvSpPr>
        <p:spPr>
          <a:xfrm>
            <a:off x="1403648" y="1988840"/>
            <a:ext cx="2063066" cy="707886"/>
          </a:xfrm>
          <a:prstGeom prst="rect">
            <a:avLst/>
          </a:prstGeom>
          <a:solidFill>
            <a:schemeClr val="tx2">
              <a:lumMod val="20000"/>
              <a:lumOff val="80000"/>
            </a:schemeClr>
          </a:solidFill>
          <a:scene3d>
            <a:camera prst="orthographicFront"/>
            <a:lightRig rig="threePt" dir="t"/>
          </a:scene3d>
          <a:sp3d>
            <a:bevelT prst="angle"/>
          </a:sp3d>
        </p:spPr>
        <p:txBody>
          <a:bodyPr wrap="square">
            <a:spAutoFit/>
          </a:bodyPr>
          <a:lstStyle/>
          <a:p>
            <a:r>
              <a:rPr lang="it-IT" sz="4000" b="1" dirty="0" smtClean="0">
                <a:solidFill>
                  <a:srgbClr val="00B0F0"/>
                </a:solidFill>
                <a:effectLst>
                  <a:outerShdw blurRad="38100" dist="38100" dir="2700000" algn="tl">
                    <a:srgbClr val="000000">
                      <a:alpha val="43137"/>
                    </a:srgbClr>
                  </a:outerShdw>
                </a:effectLst>
              </a:rPr>
              <a:t>didattica</a:t>
            </a:r>
            <a:endParaRPr lang="it-IT" sz="4000" b="1" dirty="0">
              <a:solidFill>
                <a:srgbClr val="00B0F0"/>
              </a:solidFill>
              <a:effectLst>
                <a:outerShdw blurRad="38100" dist="38100" dir="2700000" algn="tl">
                  <a:srgbClr val="000000">
                    <a:alpha val="43137"/>
                  </a:srgbClr>
                </a:outerShdw>
              </a:effectLst>
            </a:endParaRPr>
          </a:p>
        </p:txBody>
      </p:sp>
      <p:sp>
        <p:nvSpPr>
          <p:cNvPr id="8" name="Rettangolo 7"/>
          <p:cNvSpPr/>
          <p:nvPr/>
        </p:nvSpPr>
        <p:spPr>
          <a:xfrm>
            <a:off x="5220072" y="1988840"/>
            <a:ext cx="2969146" cy="707886"/>
          </a:xfrm>
          <a:prstGeom prst="rect">
            <a:avLst/>
          </a:prstGeom>
          <a:solidFill>
            <a:schemeClr val="accent4">
              <a:lumMod val="20000"/>
              <a:lumOff val="80000"/>
            </a:schemeClr>
          </a:solidFill>
          <a:scene3d>
            <a:camera prst="orthographicFront"/>
            <a:lightRig rig="threePt" dir="t"/>
          </a:scene3d>
          <a:sp3d>
            <a:bevelT prst="angle"/>
          </a:sp3d>
        </p:spPr>
        <p:txBody>
          <a:bodyPr wrap="none">
            <a:spAutoFit/>
          </a:bodyPr>
          <a:lstStyle/>
          <a:p>
            <a:r>
              <a:rPr lang="it-IT" sz="4000" b="1" dirty="0" smtClean="0">
                <a:solidFill>
                  <a:srgbClr val="7030A0"/>
                </a:solidFill>
                <a:effectLst>
                  <a:outerShdw blurRad="38100" dist="38100" dir="2700000" algn="tl">
                    <a:srgbClr val="000000">
                      <a:alpha val="43137"/>
                    </a:srgbClr>
                  </a:outerShdw>
                </a:effectLst>
              </a:rPr>
              <a:t>organizzativa</a:t>
            </a:r>
            <a:endParaRPr lang="it-IT" sz="4000" b="1" dirty="0">
              <a:solidFill>
                <a:srgbClr val="7030A0"/>
              </a:solidFill>
              <a:effectLst>
                <a:outerShdw blurRad="38100" dist="38100" dir="2700000" algn="tl">
                  <a:srgbClr val="000000">
                    <a:alpha val="43137"/>
                  </a:srgbClr>
                </a:outerShdw>
              </a:effectLst>
            </a:endParaRPr>
          </a:p>
        </p:txBody>
      </p:sp>
      <p:cxnSp>
        <p:nvCxnSpPr>
          <p:cNvPr id="10" name="Connettore 2 9"/>
          <p:cNvCxnSpPr/>
          <p:nvPr/>
        </p:nvCxnSpPr>
        <p:spPr>
          <a:xfrm flipH="1">
            <a:off x="2699792" y="1340768"/>
            <a:ext cx="1080120" cy="504056"/>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2" name="Connettore 2 11"/>
          <p:cNvCxnSpPr/>
          <p:nvPr/>
        </p:nvCxnSpPr>
        <p:spPr>
          <a:xfrm>
            <a:off x="5004048" y="1340768"/>
            <a:ext cx="1224136" cy="504056"/>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pic>
        <p:nvPicPr>
          <p:cNvPr id="13" name="Immagine 12" descr="ambiente.jpg"/>
          <p:cNvPicPr>
            <a:picLocks noChangeAspect="1"/>
          </p:cNvPicPr>
          <p:nvPr/>
        </p:nvPicPr>
        <p:blipFill>
          <a:blip r:embed="rId2" cstate="screen">
            <a:clrChange>
              <a:clrFrom>
                <a:srgbClr val="E5E8EF"/>
              </a:clrFrom>
              <a:clrTo>
                <a:srgbClr val="E5E8EF">
                  <a:alpha val="0"/>
                </a:srgbClr>
              </a:clrTo>
            </a:clrChange>
          </a:blip>
          <a:srcRect/>
          <a:stretch>
            <a:fillRect/>
          </a:stretch>
        </p:blipFill>
        <p:spPr>
          <a:xfrm>
            <a:off x="0" y="3041576"/>
            <a:ext cx="5049423" cy="381642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332656"/>
            <a:ext cx="8640960" cy="5632311"/>
          </a:xfrm>
          <a:prstGeom prst="rect">
            <a:avLst/>
          </a:prstGeom>
        </p:spPr>
        <p:txBody>
          <a:bodyPr wrap="square">
            <a:spAutoFit/>
          </a:bodyPr>
          <a:lstStyle/>
          <a:p>
            <a:pPr lvl="0" algn="just" fontAlgn="base">
              <a:spcBef>
                <a:spcPct val="0"/>
              </a:spcBef>
              <a:spcAft>
                <a:spcPct val="0"/>
              </a:spcAft>
            </a:pPr>
            <a:r>
              <a:rPr lang="it-IT" sz="2000" dirty="0" smtClean="0">
                <a:ea typeface="Times New Roman" pitchFamily="18" charset="0"/>
                <a:cs typeface="Times New Roman" pitchFamily="18" charset="0"/>
              </a:rPr>
              <a:t>Con le Indicazioni nazionali s’intendono fissare gli obiettivi generali, gli obiettivi di apprendimento e i relativi traguardi per lo sviluppo delle competenze dei bambini e ragazzi per ciascuna disciplina o campo di esperienza. </a:t>
            </a:r>
            <a:endParaRPr lang="it-IT" sz="2000" dirty="0" smtClean="0">
              <a:cs typeface="Arial" pitchFamily="34" charset="0"/>
            </a:endParaRPr>
          </a:p>
          <a:p>
            <a:pPr lvl="0" algn="just" eaLnBrk="0" fontAlgn="base" hangingPunct="0">
              <a:spcBef>
                <a:spcPct val="0"/>
              </a:spcBef>
              <a:spcAft>
                <a:spcPct val="0"/>
              </a:spcAft>
            </a:pPr>
            <a:r>
              <a:rPr lang="it-IT" sz="2000" dirty="0" smtClean="0">
                <a:ea typeface="Times New Roman" pitchFamily="18" charset="0"/>
                <a:cs typeface="Times New Roman" pitchFamily="18" charset="0"/>
              </a:rPr>
              <a:t>Il sistema scolastico italiano assume come orizzonte di riferimento verso cui tendere il quadro delle </a:t>
            </a:r>
            <a:r>
              <a:rPr lang="it-IT" sz="2400" b="1" dirty="0" smtClean="0">
                <a:solidFill>
                  <a:schemeClr val="accent2">
                    <a:lumMod val="50000"/>
                  </a:schemeClr>
                </a:solidFill>
                <a:effectLst>
                  <a:outerShdw blurRad="38100" dist="38100" dir="2700000" algn="tl">
                    <a:srgbClr val="000000">
                      <a:alpha val="43137"/>
                    </a:srgbClr>
                  </a:outerShdw>
                </a:effectLst>
                <a:ea typeface="Times New Roman" pitchFamily="18" charset="0"/>
                <a:cs typeface="Times New Roman" pitchFamily="18" charset="0"/>
              </a:rPr>
              <a:t>competenze-chiave</a:t>
            </a:r>
            <a:r>
              <a:rPr lang="it-IT" sz="2000" dirty="0" smtClean="0">
                <a:ea typeface="Times New Roman" pitchFamily="18" charset="0"/>
                <a:cs typeface="Times New Roman" pitchFamily="18" charset="0"/>
              </a:rPr>
              <a:t> per l’apprendimento permanente definite dal Parlamento europeo e dal Consiglio dell’Unione europea (Raccomandazione del 18 dicembre 2006) che sono: </a:t>
            </a:r>
            <a:endParaRPr lang="it-IT" sz="2000" dirty="0" smtClean="0">
              <a:cs typeface="Arial" pitchFamily="34" charset="0"/>
            </a:endParaRPr>
          </a:p>
          <a:p>
            <a:pPr marL="628650" lvl="0" indent="-361950" algn="just" eaLnBrk="0" fontAlgn="base" hangingPunct="0">
              <a:spcBef>
                <a:spcPct val="0"/>
              </a:spcBef>
              <a:spcAft>
                <a:spcPct val="0"/>
              </a:spcAft>
            </a:pPr>
            <a:r>
              <a:rPr lang="it-IT" sz="2400" b="1" dirty="0" smtClean="0">
                <a:solidFill>
                  <a:schemeClr val="accent2">
                    <a:lumMod val="50000"/>
                  </a:schemeClr>
                </a:solidFill>
                <a:effectLst>
                  <a:outerShdw blurRad="38100" dist="38100" dir="2700000" algn="tl">
                    <a:srgbClr val="000000">
                      <a:alpha val="43137"/>
                    </a:srgbClr>
                  </a:outerShdw>
                </a:effectLst>
                <a:ea typeface="Times New Roman" pitchFamily="18" charset="0"/>
                <a:cs typeface="Times New Roman" pitchFamily="18" charset="0"/>
              </a:rPr>
              <a:t>1) comunicazione nella madrelingua; </a:t>
            </a:r>
            <a:endParaRPr lang="it-IT" sz="2400" b="1" dirty="0" smtClean="0">
              <a:solidFill>
                <a:schemeClr val="accent2">
                  <a:lumMod val="50000"/>
                </a:schemeClr>
              </a:solidFill>
              <a:effectLst>
                <a:outerShdw blurRad="38100" dist="38100" dir="2700000" algn="tl">
                  <a:srgbClr val="000000">
                    <a:alpha val="43137"/>
                  </a:srgbClr>
                </a:outerShdw>
              </a:effectLst>
              <a:cs typeface="Arial" pitchFamily="34" charset="0"/>
            </a:endParaRPr>
          </a:p>
          <a:p>
            <a:pPr marL="628650" lvl="0" indent="-361950" algn="just" eaLnBrk="0" fontAlgn="base" hangingPunct="0">
              <a:spcBef>
                <a:spcPct val="0"/>
              </a:spcBef>
              <a:spcAft>
                <a:spcPct val="0"/>
              </a:spcAft>
            </a:pPr>
            <a:r>
              <a:rPr lang="it-IT" sz="2400" b="1" dirty="0" smtClean="0">
                <a:solidFill>
                  <a:schemeClr val="accent2">
                    <a:lumMod val="50000"/>
                  </a:schemeClr>
                </a:solidFill>
                <a:effectLst>
                  <a:outerShdw blurRad="38100" dist="38100" dir="2700000" algn="tl">
                    <a:srgbClr val="000000">
                      <a:alpha val="43137"/>
                    </a:srgbClr>
                  </a:outerShdw>
                </a:effectLst>
                <a:ea typeface="Times New Roman" pitchFamily="18" charset="0"/>
                <a:cs typeface="Times New Roman" pitchFamily="18" charset="0"/>
              </a:rPr>
              <a:t>2) comunicazione nelle lingue straniere; </a:t>
            </a:r>
            <a:endParaRPr lang="it-IT" sz="2400" b="1" dirty="0" smtClean="0">
              <a:solidFill>
                <a:schemeClr val="accent2">
                  <a:lumMod val="50000"/>
                </a:schemeClr>
              </a:solidFill>
              <a:effectLst>
                <a:outerShdw blurRad="38100" dist="38100" dir="2700000" algn="tl">
                  <a:srgbClr val="000000">
                    <a:alpha val="43137"/>
                  </a:srgbClr>
                </a:outerShdw>
              </a:effectLst>
              <a:cs typeface="Arial" pitchFamily="34" charset="0"/>
            </a:endParaRPr>
          </a:p>
          <a:p>
            <a:pPr marL="628650" lvl="0" indent="-361950" algn="just" eaLnBrk="0" fontAlgn="base" hangingPunct="0">
              <a:spcBef>
                <a:spcPct val="0"/>
              </a:spcBef>
              <a:spcAft>
                <a:spcPct val="0"/>
              </a:spcAft>
            </a:pPr>
            <a:r>
              <a:rPr lang="it-IT" sz="2400" b="1" dirty="0" smtClean="0">
                <a:solidFill>
                  <a:schemeClr val="accent2">
                    <a:lumMod val="50000"/>
                  </a:schemeClr>
                </a:solidFill>
                <a:effectLst>
                  <a:outerShdw blurRad="38100" dist="38100" dir="2700000" algn="tl">
                    <a:srgbClr val="000000">
                      <a:alpha val="43137"/>
                    </a:srgbClr>
                  </a:outerShdw>
                </a:effectLst>
                <a:ea typeface="Times New Roman" pitchFamily="18" charset="0"/>
                <a:cs typeface="Times New Roman" pitchFamily="18" charset="0"/>
              </a:rPr>
              <a:t>3) competenza matematica e competenze di base in scienza e tecnologia; </a:t>
            </a:r>
            <a:endParaRPr lang="it-IT" sz="2400" b="1" dirty="0" smtClean="0">
              <a:solidFill>
                <a:schemeClr val="accent2">
                  <a:lumMod val="50000"/>
                </a:schemeClr>
              </a:solidFill>
              <a:effectLst>
                <a:outerShdw blurRad="38100" dist="38100" dir="2700000" algn="tl">
                  <a:srgbClr val="000000">
                    <a:alpha val="43137"/>
                  </a:srgbClr>
                </a:outerShdw>
              </a:effectLst>
              <a:cs typeface="Arial" pitchFamily="34" charset="0"/>
            </a:endParaRPr>
          </a:p>
          <a:p>
            <a:pPr marL="628650" lvl="0" indent="-361950" algn="just" eaLnBrk="0" fontAlgn="base" hangingPunct="0">
              <a:spcBef>
                <a:spcPct val="0"/>
              </a:spcBef>
              <a:spcAft>
                <a:spcPct val="0"/>
              </a:spcAft>
            </a:pPr>
            <a:r>
              <a:rPr lang="it-IT" sz="2400" b="1" dirty="0" smtClean="0">
                <a:solidFill>
                  <a:schemeClr val="accent2">
                    <a:lumMod val="50000"/>
                  </a:schemeClr>
                </a:solidFill>
                <a:effectLst>
                  <a:outerShdw blurRad="38100" dist="38100" dir="2700000" algn="tl">
                    <a:srgbClr val="000000">
                      <a:alpha val="43137"/>
                    </a:srgbClr>
                  </a:outerShdw>
                </a:effectLst>
                <a:ea typeface="Times New Roman" pitchFamily="18" charset="0"/>
                <a:cs typeface="Times New Roman" pitchFamily="18" charset="0"/>
              </a:rPr>
              <a:t>4) competenza digitale; </a:t>
            </a:r>
            <a:endParaRPr lang="it-IT" sz="2400" b="1" dirty="0" smtClean="0">
              <a:solidFill>
                <a:schemeClr val="accent2">
                  <a:lumMod val="50000"/>
                </a:schemeClr>
              </a:solidFill>
              <a:effectLst>
                <a:outerShdw blurRad="38100" dist="38100" dir="2700000" algn="tl">
                  <a:srgbClr val="000000">
                    <a:alpha val="43137"/>
                  </a:srgbClr>
                </a:outerShdw>
              </a:effectLst>
              <a:cs typeface="Arial" pitchFamily="34" charset="0"/>
            </a:endParaRPr>
          </a:p>
          <a:p>
            <a:pPr marL="628650" lvl="0" indent="-361950" algn="just" eaLnBrk="0" fontAlgn="base" hangingPunct="0">
              <a:spcBef>
                <a:spcPct val="0"/>
              </a:spcBef>
              <a:spcAft>
                <a:spcPct val="0"/>
              </a:spcAft>
            </a:pPr>
            <a:r>
              <a:rPr lang="it-IT" sz="2400" b="1" dirty="0" smtClean="0">
                <a:solidFill>
                  <a:schemeClr val="accent2">
                    <a:lumMod val="50000"/>
                  </a:schemeClr>
                </a:solidFill>
                <a:effectLst>
                  <a:outerShdw blurRad="38100" dist="38100" dir="2700000" algn="tl">
                    <a:srgbClr val="000000">
                      <a:alpha val="43137"/>
                    </a:srgbClr>
                  </a:outerShdw>
                </a:effectLst>
                <a:ea typeface="Times New Roman" pitchFamily="18" charset="0"/>
                <a:cs typeface="Times New Roman" pitchFamily="18" charset="0"/>
              </a:rPr>
              <a:t>5) imparare a imparare; </a:t>
            </a:r>
            <a:endParaRPr lang="it-IT" sz="2400" b="1" dirty="0" smtClean="0">
              <a:solidFill>
                <a:schemeClr val="accent2">
                  <a:lumMod val="50000"/>
                </a:schemeClr>
              </a:solidFill>
              <a:effectLst>
                <a:outerShdw blurRad="38100" dist="38100" dir="2700000" algn="tl">
                  <a:srgbClr val="000000">
                    <a:alpha val="43137"/>
                  </a:srgbClr>
                </a:outerShdw>
              </a:effectLst>
              <a:cs typeface="Arial" pitchFamily="34" charset="0"/>
            </a:endParaRPr>
          </a:p>
          <a:p>
            <a:pPr marL="628650" lvl="0" indent="-361950" algn="just" eaLnBrk="0" fontAlgn="base" hangingPunct="0">
              <a:spcBef>
                <a:spcPct val="0"/>
              </a:spcBef>
              <a:spcAft>
                <a:spcPct val="0"/>
              </a:spcAft>
            </a:pPr>
            <a:r>
              <a:rPr lang="it-IT" sz="2400" b="1" dirty="0" smtClean="0">
                <a:solidFill>
                  <a:schemeClr val="accent2">
                    <a:lumMod val="50000"/>
                  </a:schemeClr>
                </a:solidFill>
                <a:effectLst>
                  <a:outerShdw blurRad="38100" dist="38100" dir="2700000" algn="tl">
                    <a:srgbClr val="000000">
                      <a:alpha val="43137"/>
                    </a:srgbClr>
                  </a:outerShdw>
                </a:effectLst>
                <a:ea typeface="Times New Roman" pitchFamily="18" charset="0"/>
                <a:cs typeface="Times New Roman" pitchFamily="18" charset="0"/>
              </a:rPr>
              <a:t>6) competenze sociali e civiche;</a:t>
            </a:r>
            <a:endParaRPr lang="it-IT" sz="2400" b="1" dirty="0" smtClean="0">
              <a:solidFill>
                <a:schemeClr val="accent2">
                  <a:lumMod val="50000"/>
                </a:schemeClr>
              </a:solidFill>
              <a:effectLst>
                <a:outerShdw blurRad="38100" dist="38100" dir="2700000" algn="tl">
                  <a:srgbClr val="000000">
                    <a:alpha val="43137"/>
                  </a:srgbClr>
                </a:outerShdw>
              </a:effectLst>
              <a:cs typeface="Arial" pitchFamily="34" charset="0"/>
            </a:endParaRPr>
          </a:p>
          <a:p>
            <a:pPr marL="628650" lvl="0" indent="-361950" algn="just" eaLnBrk="0" fontAlgn="base" hangingPunct="0">
              <a:spcBef>
                <a:spcPct val="0"/>
              </a:spcBef>
              <a:spcAft>
                <a:spcPct val="0"/>
              </a:spcAft>
            </a:pPr>
            <a:r>
              <a:rPr lang="it-IT" sz="2400" b="1" dirty="0" smtClean="0">
                <a:solidFill>
                  <a:schemeClr val="accent2">
                    <a:lumMod val="50000"/>
                  </a:schemeClr>
                </a:solidFill>
                <a:effectLst>
                  <a:outerShdw blurRad="38100" dist="38100" dir="2700000" algn="tl">
                    <a:srgbClr val="000000">
                      <a:alpha val="43137"/>
                    </a:srgbClr>
                  </a:outerShdw>
                </a:effectLst>
                <a:ea typeface="Times New Roman" pitchFamily="18" charset="0"/>
                <a:cs typeface="Times New Roman" pitchFamily="18" charset="0"/>
              </a:rPr>
              <a:t>7) spirito di iniziativa e imprenditorialità; </a:t>
            </a:r>
            <a:endParaRPr lang="it-IT" sz="2400" b="1" dirty="0" smtClean="0">
              <a:solidFill>
                <a:schemeClr val="accent2">
                  <a:lumMod val="50000"/>
                </a:schemeClr>
              </a:solidFill>
              <a:effectLst>
                <a:outerShdw blurRad="38100" dist="38100" dir="2700000" algn="tl">
                  <a:srgbClr val="000000">
                    <a:alpha val="43137"/>
                  </a:srgbClr>
                </a:outerShdw>
              </a:effectLst>
              <a:ea typeface="Times New Roman" pitchFamily="18" charset="0"/>
              <a:cs typeface="Arial" pitchFamily="34" charset="0"/>
            </a:endParaRPr>
          </a:p>
          <a:p>
            <a:pPr marL="628650" lvl="0" indent="-361950" algn="just" eaLnBrk="0" fontAlgn="base" hangingPunct="0">
              <a:spcBef>
                <a:spcPct val="0"/>
              </a:spcBef>
              <a:spcAft>
                <a:spcPct val="0"/>
              </a:spcAft>
            </a:pPr>
            <a:r>
              <a:rPr lang="it-IT" sz="2400" b="1" dirty="0" smtClean="0">
                <a:solidFill>
                  <a:schemeClr val="accent2">
                    <a:lumMod val="50000"/>
                  </a:schemeClr>
                </a:solidFill>
                <a:effectLst>
                  <a:outerShdw blurRad="38100" dist="38100" dir="2700000" algn="tl">
                    <a:srgbClr val="000000">
                      <a:alpha val="43137"/>
                    </a:srgbClr>
                  </a:outerShdw>
                </a:effectLst>
                <a:ea typeface="Times New Roman" pitchFamily="18" charset="0"/>
                <a:cs typeface="Arial" pitchFamily="34" charset="0"/>
              </a:rPr>
              <a:t>8) consapevolezza ed espressione culturale </a:t>
            </a:r>
            <a:endParaRPr lang="it-IT" sz="2400" b="1" dirty="0">
              <a:solidFill>
                <a:schemeClr val="accent2">
                  <a:lumMod val="50000"/>
                </a:schemeClr>
              </a:solidFill>
              <a:effectLst>
                <a:outerShdw blurRad="38100" dist="38100" dir="2700000" algn="tl">
                  <a:srgbClr val="000000">
                    <a:alpha val="43137"/>
                  </a:srgbClr>
                </a:outerShdw>
              </a:effectLst>
            </a:endParaRPr>
          </a:p>
        </p:txBody>
      </p:sp>
      <p:sp>
        <p:nvSpPr>
          <p:cNvPr id="3" name="CasellaDiTesto 2"/>
          <p:cNvSpPr txBox="1"/>
          <p:nvPr/>
        </p:nvSpPr>
        <p:spPr>
          <a:xfrm>
            <a:off x="4370577" y="6488668"/>
            <a:ext cx="4355359" cy="338554"/>
          </a:xfrm>
          <a:prstGeom prst="rect">
            <a:avLst/>
          </a:prstGeom>
          <a:noFill/>
        </p:spPr>
        <p:txBody>
          <a:bodyPr wrap="none" rtlCol="0">
            <a:spAutoFit/>
          </a:bodyPr>
          <a:lstStyle/>
          <a:p>
            <a:r>
              <a:rPr lang="it-IT" sz="1600" b="1" i="1" dirty="0" smtClean="0">
                <a:solidFill>
                  <a:schemeClr val="accent4">
                    <a:lumMod val="75000"/>
                  </a:schemeClr>
                </a:solidFill>
                <a:effectLst>
                  <a:outerShdw blurRad="38100" dist="38100" dir="2700000" algn="tl">
                    <a:srgbClr val="000000">
                      <a:alpha val="43137"/>
                    </a:srgbClr>
                  </a:outerShdw>
                </a:effectLst>
              </a:rPr>
              <a:t>Dalle “Indicazioni Nazionali per il Curricolo” 2012</a:t>
            </a:r>
            <a:endParaRPr lang="it-IT" sz="1600" b="1" i="1" dirty="0">
              <a:solidFill>
                <a:schemeClr val="accent4">
                  <a:lumMod val="75000"/>
                </a:schemeClr>
              </a:solidFill>
              <a:effectLst>
                <a:outerShdw blurRad="38100" dist="38100" dir="2700000" algn="tl">
                  <a:srgbClr val="000000">
                    <a:alpha val="43137"/>
                  </a:srgbClr>
                </a:outerShdw>
              </a:effectLst>
            </a:endParaRPr>
          </a:p>
        </p:txBody>
      </p:sp>
      <p:pic>
        <p:nvPicPr>
          <p:cNvPr id="63490" name="Picture 2" descr="https://ichemepresident.files.wordpress.com/2014/09/skills.jpg"/>
          <p:cNvPicPr>
            <a:picLocks noChangeAspect="1" noChangeArrowheads="1"/>
          </p:cNvPicPr>
          <p:nvPr/>
        </p:nvPicPr>
        <p:blipFill>
          <a:blip r:embed="rId2" cstate="print"/>
          <a:srcRect l="8947" t="19236" r="7552" b="24978"/>
          <a:stretch>
            <a:fillRect/>
          </a:stretch>
        </p:blipFill>
        <p:spPr bwMode="auto">
          <a:xfrm>
            <a:off x="6084902" y="3789040"/>
            <a:ext cx="3059098" cy="1584176"/>
          </a:xfrm>
          <a:prstGeom prst="rect">
            <a:avLst/>
          </a:prstGeom>
          <a:noFill/>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23528" y="548680"/>
            <a:ext cx="8496944" cy="5632311"/>
          </a:xfrm>
          <a:prstGeom prst="rect">
            <a:avLst/>
          </a:prstGeom>
        </p:spPr>
        <p:txBody>
          <a:bodyPr wrap="square">
            <a:spAutoFit/>
          </a:bodyPr>
          <a:lstStyle/>
          <a:p>
            <a:pPr marL="715963" lvl="0" indent="-533400" eaLnBrk="0" fontAlgn="base" hangingPunct="0">
              <a:spcBef>
                <a:spcPct val="0"/>
              </a:spcBef>
              <a:spcAft>
                <a:spcPct val="0"/>
              </a:spcAft>
              <a:buFont typeface="Wingdings" pitchFamily="2" charset="2"/>
              <a:buChar char="Ø"/>
            </a:pPr>
            <a:r>
              <a:rPr lang="it-IT" sz="2000" dirty="0" smtClean="0">
                <a:latin typeface="+mj-lt"/>
                <a:ea typeface="Times New Roman" pitchFamily="18" charset="0"/>
                <a:cs typeface="Times New Roman" pitchFamily="18" charset="0"/>
              </a:rPr>
              <a:t>ambiente di apprendimento</a:t>
            </a:r>
          </a:p>
          <a:p>
            <a:pPr marL="715963" lvl="0" indent="-533400" eaLnBrk="0" fontAlgn="base" hangingPunct="0">
              <a:spcBef>
                <a:spcPct val="0"/>
              </a:spcBef>
              <a:spcAft>
                <a:spcPct val="0"/>
              </a:spcAft>
              <a:buFont typeface="Wingdings" pitchFamily="2" charset="2"/>
              <a:buChar char="Ø"/>
            </a:pPr>
            <a:r>
              <a:rPr lang="it-IT" sz="2000" dirty="0" smtClean="0">
                <a:latin typeface="+mj-lt"/>
                <a:cs typeface="Times New Roman" pitchFamily="18" charset="0"/>
              </a:rPr>
              <a:t>Classi aperte-gruppi di livello</a:t>
            </a:r>
            <a:endParaRPr lang="it-IT" sz="2000" dirty="0" smtClean="0">
              <a:latin typeface="+mj-lt"/>
              <a:cs typeface="Arial" pitchFamily="34" charset="0"/>
            </a:endParaRPr>
          </a:p>
          <a:p>
            <a:pPr marL="715963" lvl="0" indent="-533400" eaLnBrk="0" fontAlgn="base" hangingPunct="0">
              <a:spcBef>
                <a:spcPct val="0"/>
              </a:spcBef>
              <a:spcAft>
                <a:spcPct val="0"/>
              </a:spcAft>
              <a:buFont typeface="Wingdings" pitchFamily="2" charset="2"/>
              <a:buChar char="Ø"/>
            </a:pPr>
            <a:r>
              <a:rPr lang="it-IT" sz="2000" dirty="0" smtClean="0">
                <a:latin typeface="+mj-lt"/>
                <a:ea typeface="Times New Roman" pitchFamily="18" charset="0"/>
                <a:cs typeface="Times New Roman" pitchFamily="18" charset="0"/>
              </a:rPr>
              <a:t>modalità di sviluppo delle conoscenze e delle competenze</a:t>
            </a:r>
            <a:endParaRPr lang="it-IT" sz="2000" dirty="0" smtClean="0">
              <a:latin typeface="+mj-lt"/>
              <a:cs typeface="Arial" pitchFamily="34" charset="0"/>
            </a:endParaRPr>
          </a:p>
          <a:p>
            <a:pPr marL="715963" indent="-533400" eaLnBrk="0" fontAlgn="base" hangingPunct="0">
              <a:spcBef>
                <a:spcPct val="0"/>
              </a:spcBef>
              <a:spcAft>
                <a:spcPct val="0"/>
              </a:spcAft>
              <a:buFont typeface="Wingdings" pitchFamily="2" charset="2"/>
              <a:buChar char="Ø"/>
            </a:pPr>
            <a:r>
              <a:rPr lang="it-IT" sz="2000" dirty="0" smtClean="0">
                <a:latin typeface="+mj-lt"/>
                <a:ea typeface="Times New Roman" pitchFamily="18" charset="0"/>
                <a:cs typeface="Times New Roman" pitchFamily="18" charset="0"/>
              </a:rPr>
              <a:t>modello di progettazione per competenze</a:t>
            </a:r>
            <a:endParaRPr lang="it-IT" sz="2000" dirty="0" smtClean="0">
              <a:latin typeface="+mj-lt"/>
              <a:cs typeface="Arial" pitchFamily="34" charset="0"/>
            </a:endParaRPr>
          </a:p>
          <a:p>
            <a:pPr marL="715963" lvl="0" indent="-533400" eaLnBrk="0" fontAlgn="base" hangingPunct="0">
              <a:spcBef>
                <a:spcPct val="0"/>
              </a:spcBef>
              <a:spcAft>
                <a:spcPct val="0"/>
              </a:spcAft>
              <a:buFont typeface="Wingdings" pitchFamily="2" charset="2"/>
              <a:buChar char="Ø"/>
            </a:pPr>
            <a:r>
              <a:rPr lang="it-IT" sz="2000" dirty="0" smtClean="0">
                <a:latin typeface="+mj-lt"/>
                <a:ea typeface="Times New Roman" pitchFamily="18" charset="0"/>
                <a:cs typeface="Times New Roman" pitchFamily="18" charset="0"/>
              </a:rPr>
              <a:t>i processi cognitivi  (</a:t>
            </a:r>
            <a:r>
              <a:rPr lang="it-IT" sz="2000" dirty="0" err="1" smtClean="0">
                <a:latin typeface="+mj-lt"/>
                <a:ea typeface="Times New Roman" pitchFamily="18" charset="0"/>
                <a:cs typeface="Times New Roman" pitchFamily="18" charset="0"/>
              </a:rPr>
              <a:t>induttivi-deduttivi-mnestici-</a:t>
            </a:r>
            <a:r>
              <a:rPr lang="it-IT" sz="2000" dirty="0" smtClean="0">
                <a:latin typeface="+mj-lt"/>
                <a:ea typeface="Times New Roman" pitchFamily="18" charset="0"/>
                <a:cs typeface="Times New Roman" pitchFamily="18" charset="0"/>
              </a:rPr>
              <a:t> creativi-percettivi)</a:t>
            </a:r>
            <a:endParaRPr lang="it-IT" sz="2000" dirty="0" smtClean="0">
              <a:latin typeface="+mj-lt"/>
              <a:cs typeface="Arial" pitchFamily="34" charset="0"/>
            </a:endParaRPr>
          </a:p>
          <a:p>
            <a:pPr marL="715963" lvl="0" indent="-533400" eaLnBrk="0" fontAlgn="base" hangingPunct="0">
              <a:spcBef>
                <a:spcPct val="0"/>
              </a:spcBef>
              <a:spcAft>
                <a:spcPct val="0"/>
              </a:spcAft>
              <a:buFont typeface="Wingdings" pitchFamily="2" charset="2"/>
              <a:buChar char="Ø"/>
            </a:pPr>
            <a:r>
              <a:rPr lang="it-IT" sz="2000" dirty="0" smtClean="0">
                <a:latin typeface="+mj-lt"/>
                <a:ea typeface="Times New Roman" pitchFamily="18" charset="0"/>
                <a:cs typeface="Times New Roman" pitchFamily="18" charset="0"/>
              </a:rPr>
              <a:t>gli stili di </a:t>
            </a:r>
            <a:r>
              <a:rPr lang="it-IT" sz="2000" dirty="0" err="1" smtClean="0">
                <a:latin typeface="+mj-lt"/>
                <a:ea typeface="Times New Roman" pitchFamily="18" charset="0"/>
                <a:cs typeface="Times New Roman" pitchFamily="18" charset="0"/>
              </a:rPr>
              <a:t>apprendimento-cooperative-learning-</a:t>
            </a:r>
            <a:r>
              <a:rPr lang="it-IT" sz="2000" dirty="0" smtClean="0">
                <a:latin typeface="+mj-lt"/>
                <a:ea typeface="Times New Roman" pitchFamily="18" charset="0"/>
                <a:cs typeface="Times New Roman" pitchFamily="18" charset="0"/>
              </a:rPr>
              <a:t> </a:t>
            </a:r>
            <a:r>
              <a:rPr lang="it-IT" sz="2000" dirty="0" err="1" smtClean="0">
                <a:latin typeface="+mj-lt"/>
                <a:cs typeface="Times New Roman" pitchFamily="18" charset="0"/>
              </a:rPr>
              <a:t>Peer</a:t>
            </a:r>
            <a:r>
              <a:rPr lang="it-IT" sz="2000" dirty="0" smtClean="0">
                <a:latin typeface="+mj-lt"/>
                <a:cs typeface="Times New Roman" pitchFamily="18" charset="0"/>
              </a:rPr>
              <a:t> </a:t>
            </a:r>
            <a:r>
              <a:rPr lang="it-IT" sz="2000" dirty="0" err="1" smtClean="0">
                <a:latin typeface="+mj-lt"/>
                <a:cs typeface="Times New Roman" pitchFamily="18" charset="0"/>
              </a:rPr>
              <a:t>to</a:t>
            </a:r>
            <a:r>
              <a:rPr lang="it-IT" sz="2000" dirty="0" smtClean="0">
                <a:latin typeface="+mj-lt"/>
                <a:cs typeface="Times New Roman" pitchFamily="18" charset="0"/>
              </a:rPr>
              <a:t> </a:t>
            </a:r>
            <a:r>
              <a:rPr lang="it-IT" sz="2000" dirty="0" err="1" smtClean="0">
                <a:latin typeface="+mj-lt"/>
                <a:cs typeface="Times New Roman" pitchFamily="18" charset="0"/>
              </a:rPr>
              <a:t>peer-</a:t>
            </a:r>
            <a:r>
              <a:rPr lang="it-IT" sz="2000" dirty="0" smtClean="0">
                <a:latin typeface="+mj-lt"/>
                <a:cs typeface="Times New Roman" pitchFamily="18" charset="0"/>
              </a:rPr>
              <a:t> didattica laboratoriale</a:t>
            </a:r>
            <a:endParaRPr lang="it-IT" sz="2000" dirty="0" smtClean="0">
              <a:latin typeface="+mj-lt"/>
              <a:cs typeface="Arial" pitchFamily="34" charset="0"/>
            </a:endParaRPr>
          </a:p>
          <a:p>
            <a:pPr marL="715963" lvl="0" indent="-533400" eaLnBrk="0" fontAlgn="base" hangingPunct="0">
              <a:spcBef>
                <a:spcPct val="0"/>
              </a:spcBef>
              <a:spcAft>
                <a:spcPct val="0"/>
              </a:spcAft>
              <a:buFont typeface="Wingdings" pitchFamily="2" charset="2"/>
              <a:buChar char="Ø"/>
            </a:pPr>
            <a:r>
              <a:rPr lang="it-IT" sz="2000" dirty="0" smtClean="0">
                <a:latin typeface="+mj-lt"/>
                <a:ea typeface="Times New Roman" pitchFamily="18" charset="0"/>
                <a:cs typeface="Times New Roman" pitchFamily="18" charset="0"/>
              </a:rPr>
              <a:t>valutazione autentica (compiti di realtà-osservazioni sistematiche- autobiografie cognitive</a:t>
            </a:r>
            <a:endParaRPr lang="it-IT" sz="2000" dirty="0" smtClean="0">
              <a:latin typeface="+mj-lt"/>
              <a:cs typeface="Arial" pitchFamily="34" charset="0"/>
            </a:endParaRPr>
          </a:p>
          <a:p>
            <a:pPr marL="715963" lvl="0" indent="-533400" eaLnBrk="0" fontAlgn="base" hangingPunct="0">
              <a:spcBef>
                <a:spcPct val="0"/>
              </a:spcBef>
              <a:spcAft>
                <a:spcPct val="0"/>
              </a:spcAft>
              <a:buFont typeface="Wingdings" pitchFamily="2" charset="2"/>
              <a:buChar char="Ø"/>
            </a:pPr>
            <a:r>
              <a:rPr lang="it-IT" sz="2000" dirty="0" smtClean="0">
                <a:latin typeface="+mj-lt"/>
                <a:ea typeface="Times New Roman" pitchFamily="18" charset="0"/>
                <a:cs typeface="Times New Roman" pitchFamily="18" charset="0"/>
              </a:rPr>
              <a:t>strumenti della valutazione autentica (rubriche di processo e di prodotto)</a:t>
            </a:r>
            <a:endParaRPr lang="it-IT" sz="2000" dirty="0" smtClean="0">
              <a:latin typeface="+mj-lt"/>
              <a:cs typeface="Arial" pitchFamily="34" charset="0"/>
            </a:endParaRPr>
          </a:p>
          <a:p>
            <a:pPr marL="715963" lvl="0" indent="-533400" eaLnBrk="0" fontAlgn="base" hangingPunct="0">
              <a:spcBef>
                <a:spcPct val="0"/>
              </a:spcBef>
              <a:spcAft>
                <a:spcPct val="0"/>
              </a:spcAft>
              <a:buFont typeface="Wingdings" pitchFamily="2" charset="2"/>
              <a:buChar char="Ø"/>
            </a:pPr>
            <a:r>
              <a:rPr lang="it-IT" sz="2000" dirty="0" smtClean="0">
                <a:latin typeface="+mj-lt"/>
                <a:ea typeface="Times New Roman" pitchFamily="18" charset="0"/>
                <a:cs typeface="Times New Roman" pitchFamily="18" charset="0"/>
              </a:rPr>
              <a:t>PBL (Project/</a:t>
            </a:r>
            <a:r>
              <a:rPr lang="it-IT" sz="2000" dirty="0" err="1" smtClean="0">
                <a:latin typeface="+mj-lt"/>
                <a:ea typeface="Times New Roman" pitchFamily="18" charset="0"/>
                <a:cs typeface="Times New Roman" pitchFamily="18" charset="0"/>
              </a:rPr>
              <a:t>Problem</a:t>
            </a:r>
            <a:r>
              <a:rPr lang="it-IT" sz="2000" dirty="0" smtClean="0">
                <a:latin typeface="+mj-lt"/>
                <a:ea typeface="Times New Roman" pitchFamily="18" charset="0"/>
                <a:cs typeface="Times New Roman" pitchFamily="18" charset="0"/>
              </a:rPr>
              <a:t> </a:t>
            </a:r>
            <a:r>
              <a:rPr lang="it-IT" sz="2000" dirty="0" err="1" smtClean="0">
                <a:latin typeface="+mj-lt"/>
                <a:ea typeface="Times New Roman" pitchFamily="18" charset="0"/>
                <a:cs typeface="Times New Roman" pitchFamily="18" charset="0"/>
              </a:rPr>
              <a:t>based</a:t>
            </a:r>
            <a:r>
              <a:rPr lang="it-IT" sz="2000" dirty="0" smtClean="0">
                <a:latin typeface="+mj-lt"/>
                <a:ea typeface="Times New Roman" pitchFamily="18" charset="0"/>
                <a:cs typeface="Times New Roman" pitchFamily="18" charset="0"/>
              </a:rPr>
              <a:t> </a:t>
            </a:r>
            <a:r>
              <a:rPr lang="it-IT" sz="2000" dirty="0" err="1" smtClean="0">
                <a:latin typeface="+mj-lt"/>
                <a:ea typeface="Times New Roman" pitchFamily="18" charset="0"/>
                <a:cs typeface="Times New Roman" pitchFamily="18" charset="0"/>
              </a:rPr>
              <a:t>learning</a:t>
            </a:r>
            <a:r>
              <a:rPr lang="it-IT" sz="2000" dirty="0" smtClean="0">
                <a:latin typeface="+mj-lt"/>
                <a:ea typeface="Times New Roman" pitchFamily="18" charset="0"/>
                <a:cs typeface="Times New Roman" pitchFamily="18" charset="0"/>
              </a:rPr>
              <a:t>)</a:t>
            </a:r>
            <a:endParaRPr lang="it-IT" sz="2000" dirty="0" smtClean="0">
              <a:latin typeface="+mj-lt"/>
              <a:cs typeface="Arial" pitchFamily="34" charset="0"/>
            </a:endParaRPr>
          </a:p>
          <a:p>
            <a:pPr marL="715963" lvl="0" indent="-533400" eaLnBrk="0" fontAlgn="base" hangingPunct="0">
              <a:spcBef>
                <a:spcPct val="0"/>
              </a:spcBef>
              <a:spcAft>
                <a:spcPct val="0"/>
              </a:spcAft>
              <a:buFont typeface="Wingdings" pitchFamily="2" charset="2"/>
              <a:buChar char="Ø"/>
            </a:pPr>
            <a:r>
              <a:rPr lang="it-IT" sz="2000" dirty="0" err="1" smtClean="0">
                <a:latin typeface="+mj-lt"/>
                <a:ea typeface="Times New Roman" pitchFamily="18" charset="0"/>
                <a:cs typeface="Times New Roman" pitchFamily="18" charset="0"/>
              </a:rPr>
              <a:t>Flipped</a:t>
            </a:r>
            <a:r>
              <a:rPr lang="it-IT" sz="2000" dirty="0" smtClean="0">
                <a:latin typeface="+mj-lt"/>
                <a:ea typeface="Times New Roman" pitchFamily="18" charset="0"/>
                <a:cs typeface="Times New Roman" pitchFamily="18" charset="0"/>
              </a:rPr>
              <a:t> </a:t>
            </a:r>
            <a:r>
              <a:rPr lang="it-IT" sz="2000" dirty="0" err="1" smtClean="0">
                <a:latin typeface="+mj-lt"/>
                <a:ea typeface="Times New Roman" pitchFamily="18" charset="0"/>
                <a:cs typeface="Times New Roman" pitchFamily="18" charset="0"/>
              </a:rPr>
              <a:t>classroom</a:t>
            </a:r>
            <a:r>
              <a:rPr lang="it-IT" sz="2000" dirty="0" smtClean="0">
                <a:latin typeface="+mj-lt"/>
                <a:ea typeface="Times New Roman" pitchFamily="18" charset="0"/>
                <a:cs typeface="Times New Roman" pitchFamily="18" charset="0"/>
              </a:rPr>
              <a:t> (ripensamento dei compiti a casa)- </a:t>
            </a:r>
            <a:r>
              <a:rPr lang="it-IT" sz="2000" dirty="0" err="1" smtClean="0">
                <a:latin typeface="+mj-lt"/>
                <a:ea typeface="Times New Roman" pitchFamily="18" charset="0"/>
                <a:cs typeface="Times New Roman" pitchFamily="18" charset="0"/>
              </a:rPr>
              <a:t>blended</a:t>
            </a:r>
            <a:r>
              <a:rPr lang="it-IT" sz="2000" dirty="0" smtClean="0">
                <a:latin typeface="+mj-lt"/>
                <a:ea typeface="Times New Roman" pitchFamily="18" charset="0"/>
                <a:cs typeface="Times New Roman" pitchFamily="18" charset="0"/>
              </a:rPr>
              <a:t> </a:t>
            </a:r>
            <a:r>
              <a:rPr lang="it-IT" sz="2000" dirty="0" err="1" smtClean="0">
                <a:latin typeface="+mj-lt"/>
                <a:ea typeface="Times New Roman" pitchFamily="18" charset="0"/>
                <a:cs typeface="Times New Roman" pitchFamily="18" charset="0"/>
              </a:rPr>
              <a:t>learning-problem</a:t>
            </a:r>
            <a:r>
              <a:rPr lang="it-IT" sz="2000" dirty="0" smtClean="0">
                <a:latin typeface="+mj-lt"/>
                <a:ea typeface="Times New Roman" pitchFamily="18" charset="0"/>
                <a:cs typeface="Times New Roman" pitchFamily="18" charset="0"/>
              </a:rPr>
              <a:t> </a:t>
            </a:r>
            <a:r>
              <a:rPr lang="it-IT" sz="2000" dirty="0" err="1" smtClean="0">
                <a:latin typeface="+mj-lt"/>
                <a:ea typeface="Times New Roman" pitchFamily="18" charset="0"/>
                <a:cs typeface="Times New Roman" pitchFamily="18" charset="0"/>
              </a:rPr>
              <a:t>solving</a:t>
            </a:r>
            <a:endParaRPr lang="it-IT" sz="2000" dirty="0" smtClean="0">
              <a:latin typeface="+mj-lt"/>
              <a:cs typeface="Arial" pitchFamily="34" charset="0"/>
            </a:endParaRPr>
          </a:p>
          <a:p>
            <a:pPr marL="715963" lvl="0" indent="-533400" eaLnBrk="0" fontAlgn="base" hangingPunct="0">
              <a:spcBef>
                <a:spcPct val="0"/>
              </a:spcBef>
              <a:spcAft>
                <a:spcPct val="0"/>
              </a:spcAft>
              <a:buFont typeface="Wingdings" pitchFamily="2" charset="2"/>
              <a:buChar char="Ø"/>
            </a:pPr>
            <a:r>
              <a:rPr lang="it-IT" sz="2000" dirty="0" smtClean="0">
                <a:latin typeface="+mj-lt"/>
                <a:ea typeface="Times New Roman" pitchFamily="18" charset="0"/>
                <a:cs typeface="Times New Roman" pitchFamily="18" charset="0"/>
              </a:rPr>
              <a:t>metodo scientifico applicato all’apprendere in ogni disciplina</a:t>
            </a:r>
          </a:p>
          <a:p>
            <a:pPr marL="715963" indent="-533400" eaLnBrk="0" fontAlgn="base" hangingPunct="0">
              <a:spcBef>
                <a:spcPct val="0"/>
              </a:spcBef>
              <a:spcAft>
                <a:spcPct val="0"/>
              </a:spcAft>
              <a:buFont typeface="Wingdings" pitchFamily="2" charset="2"/>
              <a:buChar char="Ø"/>
            </a:pPr>
            <a:r>
              <a:rPr lang="it-IT" sz="2000" dirty="0" smtClean="0">
                <a:latin typeface="+mj-lt"/>
                <a:ea typeface="Times New Roman" pitchFamily="18" charset="0"/>
                <a:cs typeface="Times New Roman" pitchFamily="18" charset="0"/>
              </a:rPr>
              <a:t>ripensamento del voto (</a:t>
            </a:r>
            <a:r>
              <a:rPr lang="it-IT" sz="2000" dirty="0" smtClean="0">
                <a:solidFill>
                  <a:schemeClr val="tx2">
                    <a:lumMod val="60000"/>
                    <a:lumOff val="40000"/>
                  </a:schemeClr>
                </a:solidFill>
                <a:effectLst>
                  <a:outerShdw blurRad="38100" dist="38100" dir="2700000" algn="tl">
                    <a:srgbClr val="000000">
                      <a:alpha val="43137"/>
                    </a:srgbClr>
                  </a:outerShdw>
                </a:effectLst>
                <a:latin typeface="+mj-lt"/>
                <a:ea typeface="Times New Roman" pitchFamily="18" charset="0"/>
                <a:cs typeface="Times New Roman" pitchFamily="18" charset="0"/>
              </a:rPr>
              <a:t>in attesa della nuova </a:t>
            </a:r>
            <a:r>
              <a:rPr lang="it-IT" sz="2000" dirty="0" err="1" smtClean="0">
                <a:solidFill>
                  <a:schemeClr val="tx2">
                    <a:lumMod val="60000"/>
                    <a:lumOff val="40000"/>
                  </a:schemeClr>
                </a:solidFill>
                <a:effectLst>
                  <a:outerShdw blurRad="38100" dist="38100" dir="2700000" algn="tl">
                    <a:srgbClr val="000000">
                      <a:alpha val="43137"/>
                    </a:srgbClr>
                  </a:outerShdw>
                </a:effectLst>
                <a:latin typeface="+mj-lt"/>
                <a:ea typeface="Times New Roman" pitchFamily="18" charset="0"/>
                <a:cs typeface="Times New Roman" pitchFamily="18" charset="0"/>
              </a:rPr>
              <a:t>CM</a:t>
            </a:r>
            <a:r>
              <a:rPr lang="it-IT" sz="2000" dirty="0" smtClean="0">
                <a:solidFill>
                  <a:schemeClr val="tx2">
                    <a:lumMod val="60000"/>
                    <a:lumOff val="40000"/>
                  </a:schemeClr>
                </a:solidFill>
                <a:effectLst>
                  <a:outerShdw blurRad="38100" dist="38100" dir="2700000" algn="tl">
                    <a:srgbClr val="000000">
                      <a:alpha val="43137"/>
                    </a:srgbClr>
                  </a:outerShdw>
                </a:effectLst>
                <a:latin typeface="+mj-lt"/>
                <a:ea typeface="Times New Roman" pitchFamily="18" charset="0"/>
                <a:cs typeface="Times New Roman" pitchFamily="18" charset="0"/>
              </a:rPr>
              <a:t> con sostituzione 5 lettere al posto del voto numerico  applicabile già nel 2016-2017</a:t>
            </a:r>
            <a:r>
              <a:rPr lang="it-IT" sz="2000" dirty="0" smtClean="0">
                <a:latin typeface="+mj-lt"/>
                <a:ea typeface="Times New Roman" pitchFamily="18" charset="0"/>
                <a:cs typeface="Times New Roman" pitchFamily="18" charset="0"/>
              </a:rPr>
              <a:t>)</a:t>
            </a:r>
            <a:endParaRPr lang="it-IT" sz="2000" dirty="0" smtClean="0">
              <a:latin typeface="+mj-lt"/>
              <a:cs typeface="Arial" pitchFamily="34" charset="0"/>
            </a:endParaRPr>
          </a:p>
          <a:p>
            <a:pPr marL="715963" lvl="0" indent="-533400" eaLnBrk="0" fontAlgn="base" hangingPunct="0">
              <a:spcBef>
                <a:spcPct val="0"/>
              </a:spcBef>
              <a:spcAft>
                <a:spcPct val="0"/>
              </a:spcAft>
              <a:buFont typeface="Wingdings" pitchFamily="2" charset="2"/>
              <a:buChar char="Ø"/>
            </a:pPr>
            <a:r>
              <a:rPr lang="it-IT" sz="2000" dirty="0" smtClean="0">
                <a:latin typeface="+mj-lt"/>
                <a:ea typeface="Times New Roman" pitchFamily="18" charset="0"/>
                <a:cs typeface="Times New Roman" pitchFamily="18" charset="0"/>
              </a:rPr>
              <a:t>colloqui con l’alunno alla presenza dei genitori</a:t>
            </a:r>
            <a:r>
              <a:rPr lang="it-IT" sz="2000" dirty="0" smtClean="0">
                <a:latin typeface="+mj-lt"/>
                <a:cs typeface="Arial" pitchFamily="34" charset="0"/>
              </a:rPr>
              <a:t> </a:t>
            </a:r>
          </a:p>
          <a:p>
            <a:pPr marL="715963" lvl="0" indent="-533400" eaLnBrk="0" fontAlgn="base" hangingPunct="0">
              <a:spcBef>
                <a:spcPct val="0"/>
              </a:spcBef>
              <a:spcAft>
                <a:spcPct val="0"/>
              </a:spcAft>
              <a:buFont typeface="Wingdings" pitchFamily="2" charset="2"/>
              <a:buChar char="Ø"/>
            </a:pPr>
            <a:r>
              <a:rPr lang="it-IT" sz="2000" dirty="0" err="1" smtClean="0">
                <a:latin typeface="+mj-lt"/>
                <a:cs typeface="Arial" pitchFamily="34" charset="0"/>
              </a:rPr>
              <a:t>……</a:t>
            </a:r>
            <a:r>
              <a:rPr lang="it-IT" sz="2000" dirty="0" smtClean="0">
                <a:latin typeface="+mj-lt"/>
                <a:cs typeface="Arial" pitchFamily="34" charset="0"/>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1"/>
          <p:cNvSpPr>
            <a:spLocks noChangeArrowheads="1"/>
          </p:cNvSpPr>
          <p:nvPr/>
        </p:nvSpPr>
        <p:spPr bwMode="auto">
          <a:xfrm>
            <a:off x="611560" y="436022"/>
            <a:ext cx="7920880" cy="5186035"/>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kumimoji="0" lang="it-IT" sz="2800" b="1" i="0" u="none" strike="noStrike" cap="none" normalizeH="0" baseline="0" dirty="0" smtClean="0" bmk="_Toc338779289">
                <a:ln>
                  <a:noFill/>
                </a:ln>
                <a:solidFill>
                  <a:schemeClr val="tx2">
                    <a:lumMod val="60000"/>
                    <a:lumOff val="40000"/>
                  </a:schemeClr>
                </a:solidFill>
                <a:effectLst>
                  <a:outerShdw blurRad="38100" dist="38100" dir="2700000" algn="tl">
                    <a:srgbClr val="000000">
                      <a:alpha val="43137"/>
                    </a:srgbClr>
                  </a:outerShdw>
                </a:effectLst>
                <a:ea typeface="Times New Roman" pitchFamily="18" charset="0"/>
                <a:cs typeface="Arial" pitchFamily="34" charset="0"/>
              </a:rPr>
              <a:t>Certificazione delle competenze</a:t>
            </a:r>
            <a:r>
              <a:rPr lang="it-IT" sz="2800" b="1" dirty="0" smtClean="0">
                <a:effectLst>
                  <a:outerShdw blurRad="38100" dist="38100" dir="2700000" algn="tl">
                    <a:srgbClr val="000000">
                      <a:alpha val="43137"/>
                    </a:srgbClr>
                  </a:outerShdw>
                </a:effectLst>
              </a:rPr>
              <a:t> </a:t>
            </a:r>
          </a:p>
          <a:p>
            <a:endParaRPr lang="it-IT" sz="2400" dirty="0" smtClean="0"/>
          </a:p>
          <a:p>
            <a:pPr algn="just"/>
            <a:r>
              <a:rPr lang="it-IT" sz="2400" dirty="0" smtClean="0"/>
              <a:t>Particolare attenzione sarà posta a come ciascuno studente mobilita e orchestra le proprie risorse – conoscenze, abilità, atteggiamenti, emozioni – per affrontare efficacemente le situazioni che la realtà quotidianamente propone, in relazione alle proprie potenzialità e attitudini. </a:t>
            </a:r>
          </a:p>
          <a:p>
            <a:pPr algn="just"/>
            <a:endParaRPr lang="it-IT" sz="2400" dirty="0" smtClean="0"/>
          </a:p>
          <a:p>
            <a:pPr algn="just"/>
            <a:r>
              <a:rPr lang="it-IT" sz="2400" dirty="0" smtClean="0"/>
              <a:t>Solo a seguito di una regolare osservazione, documentazione e valutazione delle competenze è possibile la loro certificazione, al termine della scuola primaria e della scuola secondaria di primo grado, attraverso i modelli che verranno adottati a livello nazionale.</a:t>
            </a:r>
            <a:endParaRPr kumimoji="0" lang="it-IT" sz="2400" b="0" i="0" u="none" strike="noStrike" cap="none" normalizeH="0" baseline="0" dirty="0" smtClean="0">
              <a:ln>
                <a:noFill/>
              </a:ln>
              <a:solidFill>
                <a:schemeClr val="tx2">
                  <a:lumMod val="60000"/>
                  <a:lumOff val="40000"/>
                </a:schemeClr>
              </a:solidFill>
              <a:effectLs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CasellaDiTesto 2"/>
          <p:cNvSpPr txBox="1"/>
          <p:nvPr/>
        </p:nvSpPr>
        <p:spPr>
          <a:xfrm>
            <a:off x="4370577" y="6488668"/>
            <a:ext cx="4355359" cy="338554"/>
          </a:xfrm>
          <a:prstGeom prst="rect">
            <a:avLst/>
          </a:prstGeom>
          <a:noFill/>
        </p:spPr>
        <p:txBody>
          <a:bodyPr wrap="none" rtlCol="0">
            <a:spAutoFit/>
          </a:bodyPr>
          <a:lstStyle/>
          <a:p>
            <a:r>
              <a:rPr lang="it-IT" sz="1600" b="1" i="1" dirty="0" smtClean="0">
                <a:solidFill>
                  <a:schemeClr val="accent4">
                    <a:lumMod val="75000"/>
                  </a:schemeClr>
                </a:solidFill>
                <a:effectLst>
                  <a:outerShdw blurRad="38100" dist="38100" dir="2700000" algn="tl">
                    <a:srgbClr val="000000">
                      <a:alpha val="43137"/>
                    </a:srgbClr>
                  </a:outerShdw>
                </a:effectLst>
              </a:rPr>
              <a:t>Dalle “Indicazioni Nazionali per il Curricolo” 2012</a:t>
            </a:r>
            <a:endParaRPr lang="it-IT" sz="1600" b="1" i="1" dirty="0">
              <a:solidFill>
                <a:schemeClr val="accent4">
                  <a:lumMod val="75000"/>
                </a:schemeClr>
              </a:solidFill>
              <a:effectLst>
                <a:outerShdw blurRad="38100" dist="38100" dir="2700000" algn="tl">
                  <a:srgbClr val="000000">
                    <a:alpha val="43137"/>
                  </a:srgbClr>
                </a:outerShdw>
              </a:effectLs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Picture 3"/>
          <p:cNvPicPr>
            <a:picLocks noChangeAspect="1" noChangeArrowheads="1"/>
          </p:cNvPicPr>
          <p:nvPr/>
        </p:nvPicPr>
        <p:blipFill>
          <a:blip r:embed="rId2" cstate="screen"/>
          <a:srcRect/>
          <a:stretch>
            <a:fillRect/>
          </a:stretch>
        </p:blipFill>
        <p:spPr bwMode="auto">
          <a:xfrm>
            <a:off x="827584" y="260648"/>
            <a:ext cx="7687866" cy="4608512"/>
          </a:xfrm>
          <a:prstGeom prst="rect">
            <a:avLst/>
          </a:prstGeom>
          <a:noFill/>
          <a:ln w="9525">
            <a:noFill/>
            <a:miter lim="800000"/>
            <a:headEnd/>
            <a:tailEnd/>
          </a:ln>
        </p:spPr>
      </p:pic>
      <p:sp>
        <p:nvSpPr>
          <p:cNvPr id="3" name="Rettangolo 2"/>
          <p:cNvSpPr/>
          <p:nvPr/>
        </p:nvSpPr>
        <p:spPr>
          <a:xfrm>
            <a:off x="2411760" y="5445224"/>
            <a:ext cx="5112567" cy="1200329"/>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it-IT" sz="2400" b="1" dirty="0" smtClean="0">
                <a:solidFill>
                  <a:srgbClr val="FF0000"/>
                </a:solidFill>
                <a:effectLst>
                  <a:outerShdw blurRad="38100" dist="38100" dir="2700000" algn="tl">
                    <a:srgbClr val="000000">
                      <a:alpha val="43137"/>
                    </a:srgbClr>
                  </a:outerShdw>
                </a:effectLst>
              </a:rPr>
              <a:t>Legge 13 luglio 2015, n. 107, recante: “Riforma del sistema nazionale di istruzione e formazione …”</a:t>
            </a:r>
            <a:endParaRPr lang="it-IT" sz="2400" b="1" dirty="0">
              <a:solidFill>
                <a:srgbClr val="FF0000"/>
              </a:solidFill>
              <a:effectLst>
                <a:outerShdw blurRad="38100" dist="38100" dir="2700000" algn="tl">
                  <a:srgbClr val="000000">
                    <a:alpha val="43137"/>
                  </a:srgbClr>
                </a:outerShdw>
              </a:effectLst>
            </a:endParaRPr>
          </a:p>
        </p:txBody>
      </p:sp>
      <p:sp>
        <p:nvSpPr>
          <p:cNvPr id="4" name="Parentesi graffa chiusa 3"/>
          <p:cNvSpPr/>
          <p:nvPr/>
        </p:nvSpPr>
        <p:spPr>
          <a:xfrm rot="5400000">
            <a:off x="4337974" y="2438890"/>
            <a:ext cx="540060" cy="5544616"/>
          </a:xfrm>
          <a:prstGeom prst="righ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it-IT"/>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710112" y="240128"/>
            <a:ext cx="7784444" cy="2369880"/>
          </a:xfrm>
          <a:prstGeom prst="rect">
            <a:avLst/>
          </a:prstGeom>
          <a:noFill/>
        </p:spPr>
        <p:txBody>
          <a:bodyPr wrap="square" rtlCol="0">
            <a:spAutoFit/>
          </a:bodyPr>
          <a:lstStyle/>
          <a:p>
            <a:r>
              <a:rPr lang="it-IT" sz="2400" b="1" dirty="0" smtClean="0">
                <a:effectLst>
                  <a:outerShdw blurRad="38100" dist="38100" dir="2700000" algn="tl">
                    <a:srgbClr val="000000">
                      <a:alpha val="43137"/>
                    </a:srgbClr>
                  </a:outerShdw>
                </a:effectLst>
              </a:rPr>
              <a:t>La progettazione per competenze</a:t>
            </a:r>
          </a:p>
          <a:p>
            <a:endParaRPr lang="it-IT" sz="2400" dirty="0"/>
          </a:p>
          <a:p>
            <a:pPr algn="just"/>
            <a:r>
              <a:rPr lang="it-IT" sz="2000" dirty="0" smtClean="0"/>
              <a:t>L’approccio didattico per competenze richiede il superamento del modello di progettazione per obiettivi che ancora circola nelle scuole. Questo modello apparso nella scuola degli anni Settanta, essenzialmente si ispira alla proposta di A.H </a:t>
            </a:r>
            <a:r>
              <a:rPr lang="it-IT" sz="2000" dirty="0" err="1" smtClean="0"/>
              <a:t>Nicholls</a:t>
            </a:r>
            <a:r>
              <a:rPr lang="it-IT" sz="2000" dirty="0" smtClean="0"/>
              <a:t> (Guida pratica all’elaborazione del curricolo 1975) che suggeriva un modello circolare in quattro fasi: </a:t>
            </a:r>
            <a:endParaRPr lang="it-IT" sz="2000" dirty="0"/>
          </a:p>
        </p:txBody>
      </p:sp>
      <p:sp>
        <p:nvSpPr>
          <p:cNvPr id="8" name="Rettangolo 7"/>
          <p:cNvSpPr/>
          <p:nvPr/>
        </p:nvSpPr>
        <p:spPr>
          <a:xfrm>
            <a:off x="823794" y="3029950"/>
            <a:ext cx="7784444" cy="3312368"/>
          </a:xfrm>
          <a:prstGeom prst="rect">
            <a:avLst/>
          </a:prstGeom>
          <a:solidFill>
            <a:srgbClr val="FFCC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p:cNvSpPr txBox="1"/>
          <p:nvPr/>
        </p:nvSpPr>
        <p:spPr>
          <a:xfrm>
            <a:off x="1179602" y="4149080"/>
            <a:ext cx="2346989" cy="369332"/>
          </a:xfrm>
          <a:prstGeom prst="rect">
            <a:avLst/>
          </a:prstGeom>
          <a:noFill/>
        </p:spPr>
        <p:txBody>
          <a:bodyPr wrap="none" rtlCol="0">
            <a:spAutoFit/>
          </a:bodyPr>
          <a:lstStyle/>
          <a:p>
            <a:r>
              <a:rPr lang="it-IT" dirty="0" smtClean="0"/>
              <a:t>2. Definizione obiettivi </a:t>
            </a:r>
            <a:endParaRPr lang="it-IT" dirty="0"/>
          </a:p>
        </p:txBody>
      </p:sp>
      <p:sp>
        <p:nvSpPr>
          <p:cNvPr id="6" name="CasellaDiTesto 5"/>
          <p:cNvSpPr txBox="1"/>
          <p:nvPr/>
        </p:nvSpPr>
        <p:spPr>
          <a:xfrm>
            <a:off x="3058767" y="5541440"/>
            <a:ext cx="3314497" cy="369332"/>
          </a:xfrm>
          <a:prstGeom prst="rect">
            <a:avLst/>
          </a:prstGeom>
          <a:noFill/>
        </p:spPr>
        <p:txBody>
          <a:bodyPr wrap="none" rtlCol="0">
            <a:spAutoFit/>
          </a:bodyPr>
          <a:lstStyle/>
          <a:p>
            <a:r>
              <a:rPr lang="it-IT" dirty="0" smtClean="0"/>
              <a:t>3. Definizione contenuti e metodi</a:t>
            </a:r>
            <a:endParaRPr lang="it-IT" dirty="0"/>
          </a:p>
        </p:txBody>
      </p:sp>
      <p:sp>
        <p:nvSpPr>
          <p:cNvPr id="7" name="CasellaDiTesto 6"/>
          <p:cNvSpPr txBox="1"/>
          <p:nvPr/>
        </p:nvSpPr>
        <p:spPr>
          <a:xfrm>
            <a:off x="5473980" y="4141796"/>
            <a:ext cx="3247940" cy="369332"/>
          </a:xfrm>
          <a:prstGeom prst="rect">
            <a:avLst/>
          </a:prstGeom>
          <a:noFill/>
        </p:spPr>
        <p:txBody>
          <a:bodyPr wrap="none" rtlCol="0">
            <a:spAutoFit/>
          </a:bodyPr>
          <a:lstStyle/>
          <a:p>
            <a:r>
              <a:rPr lang="it-IT" dirty="0" smtClean="0"/>
              <a:t>4. Criteri di verifica e valutazione</a:t>
            </a:r>
            <a:endParaRPr lang="it-IT" dirty="0"/>
          </a:p>
        </p:txBody>
      </p:sp>
      <p:sp>
        <p:nvSpPr>
          <p:cNvPr id="3" name="Ovale 2"/>
          <p:cNvSpPr/>
          <p:nvPr/>
        </p:nvSpPr>
        <p:spPr>
          <a:xfrm>
            <a:off x="3632106" y="3603599"/>
            <a:ext cx="1728192" cy="1584176"/>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it-IT"/>
          </a:p>
        </p:txBody>
      </p:sp>
      <p:sp>
        <p:nvSpPr>
          <p:cNvPr id="4" name="CasellaDiTesto 3"/>
          <p:cNvSpPr txBox="1"/>
          <p:nvPr/>
        </p:nvSpPr>
        <p:spPr>
          <a:xfrm>
            <a:off x="3275856" y="3049467"/>
            <a:ext cx="2880320" cy="369332"/>
          </a:xfrm>
          <a:prstGeom prst="rect">
            <a:avLst/>
          </a:prstGeom>
          <a:noFill/>
        </p:spPr>
        <p:txBody>
          <a:bodyPr wrap="square" rtlCol="0">
            <a:spAutoFit/>
          </a:bodyPr>
          <a:lstStyle/>
          <a:p>
            <a:r>
              <a:rPr lang="it-IT" dirty="0"/>
              <a:t>1</a:t>
            </a:r>
            <a:r>
              <a:rPr lang="it-IT" dirty="0" smtClean="0"/>
              <a:t>. Analisi della situazione</a:t>
            </a:r>
            <a:endParaRPr lang="it-IT" dirty="0"/>
          </a:p>
        </p:txBody>
      </p:sp>
      <p:pic>
        <p:nvPicPr>
          <p:cNvPr id="9" name="Immagine 8"/>
          <p:cNvPicPr>
            <a:picLocks noChangeAspect="1"/>
          </p:cNvPicPr>
          <p:nvPr/>
        </p:nvPicPr>
        <p:blipFill>
          <a:blip r:embed="rId2"/>
          <a:stretch>
            <a:fillRect/>
          </a:stretch>
        </p:blipFill>
        <p:spPr>
          <a:xfrm>
            <a:off x="6012160" y="6333686"/>
            <a:ext cx="3084843" cy="530398"/>
          </a:xfrm>
          <a:prstGeom prst="rect">
            <a:avLst/>
          </a:prstGeom>
        </p:spPr>
      </p:pic>
    </p:spTree>
    <p:extLst>
      <p:ext uri="{BB962C8B-B14F-4D97-AF65-F5344CB8AC3E}">
        <p14:creationId xmlns:p14="http://schemas.microsoft.com/office/powerpoint/2010/main" val="35569564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6026435" y="6327602"/>
            <a:ext cx="3084843" cy="530398"/>
          </a:xfrm>
          <a:prstGeom prst="rect">
            <a:avLst/>
          </a:prstGeom>
        </p:spPr>
      </p:pic>
      <p:sp>
        <p:nvSpPr>
          <p:cNvPr id="3" name="CasellaDiTesto 2"/>
          <p:cNvSpPr txBox="1"/>
          <p:nvPr/>
        </p:nvSpPr>
        <p:spPr>
          <a:xfrm>
            <a:off x="683568" y="476672"/>
            <a:ext cx="7974851" cy="2911226"/>
          </a:xfrm>
          <a:prstGeom prst="rect">
            <a:avLst/>
          </a:prstGeom>
          <a:noFill/>
        </p:spPr>
        <p:txBody>
          <a:bodyPr wrap="square" rtlCol="0">
            <a:spAutoFit/>
          </a:bodyPr>
          <a:lstStyle/>
          <a:p>
            <a:r>
              <a:rPr lang="it-IT" sz="2000" dirty="0" smtClean="0"/>
              <a:t>Tutte le programmazioni degli insegnanti, in effetti, partono dalla: </a:t>
            </a:r>
          </a:p>
          <a:p>
            <a:r>
              <a:rPr lang="it-IT" sz="2000" dirty="0" smtClean="0"/>
              <a:t>                         </a:t>
            </a:r>
            <a:r>
              <a:rPr lang="it-IT" sz="2000" dirty="0" smtClean="0">
                <a:solidFill>
                  <a:srgbClr val="FF0000"/>
                </a:solidFill>
              </a:rPr>
              <a:t>1. analisi della situazione di partenza della classe</a:t>
            </a:r>
          </a:p>
          <a:p>
            <a:r>
              <a:rPr lang="it-IT" sz="2000" dirty="0" smtClean="0"/>
              <a:t>Indicano poi, sulla base dei risultati di tale analisi: </a:t>
            </a:r>
          </a:p>
          <a:p>
            <a:r>
              <a:rPr lang="it-IT" sz="2000" dirty="0" smtClean="0"/>
              <a:t>                         </a:t>
            </a:r>
            <a:r>
              <a:rPr lang="it-IT" sz="2000" dirty="0" smtClean="0">
                <a:solidFill>
                  <a:srgbClr val="FF0000"/>
                </a:solidFill>
              </a:rPr>
              <a:t>2. obiettivi da raggiungere</a:t>
            </a:r>
          </a:p>
          <a:p>
            <a:r>
              <a:rPr lang="it-IT" sz="2000" dirty="0" smtClean="0"/>
              <a:t>Selezionano poi:</a:t>
            </a:r>
          </a:p>
          <a:p>
            <a:r>
              <a:rPr lang="it-IT" sz="2000" dirty="0" smtClean="0">
                <a:solidFill>
                  <a:srgbClr val="FF0000"/>
                </a:solidFill>
              </a:rPr>
              <a:t>                         3. contenuti, le attività, le metodologie</a:t>
            </a:r>
          </a:p>
          <a:p>
            <a:r>
              <a:rPr lang="it-IT" sz="2000" dirty="0" smtClean="0"/>
              <a:t>Indicano infine</a:t>
            </a:r>
          </a:p>
          <a:p>
            <a:r>
              <a:rPr lang="it-IT" sz="2000" dirty="0" smtClean="0"/>
              <a:t>                         </a:t>
            </a:r>
            <a:r>
              <a:rPr lang="it-IT" sz="2000" dirty="0" smtClean="0">
                <a:solidFill>
                  <a:srgbClr val="FF0000"/>
                </a:solidFill>
              </a:rPr>
              <a:t>4. I criteri di verifica e di valutazione che saranno adottati per</a:t>
            </a:r>
          </a:p>
          <a:p>
            <a:r>
              <a:rPr lang="it-IT" sz="2000" dirty="0">
                <a:solidFill>
                  <a:srgbClr val="FF0000"/>
                </a:solidFill>
              </a:rPr>
              <a:t> </a:t>
            </a:r>
            <a:r>
              <a:rPr lang="it-IT" sz="2000" dirty="0" smtClean="0">
                <a:solidFill>
                  <a:srgbClr val="FF0000"/>
                </a:solidFill>
              </a:rPr>
              <a:t>                            accertare se gli obiettivi programmati sono stati raggiunti</a:t>
            </a:r>
            <a:endParaRPr lang="it-IT" sz="2000" dirty="0">
              <a:solidFill>
                <a:srgbClr val="FF0000"/>
              </a:solidFill>
            </a:endParaRPr>
          </a:p>
        </p:txBody>
      </p:sp>
      <p:sp>
        <p:nvSpPr>
          <p:cNvPr id="4" name="Rettangolo 3"/>
          <p:cNvSpPr/>
          <p:nvPr/>
        </p:nvSpPr>
        <p:spPr>
          <a:xfrm>
            <a:off x="323528" y="4005064"/>
            <a:ext cx="5544616" cy="2308324"/>
          </a:xfrm>
          <a:prstGeom prst="rect">
            <a:avLst/>
          </a:prstGeom>
          <a:noFill/>
        </p:spPr>
        <p:txBody>
          <a:bodyPr wrap="square" lIns="91440" tIns="45720" rIns="91440" bIns="45720">
            <a:spAutoFit/>
          </a:bodyPr>
          <a:lstStyle/>
          <a:p>
            <a:pPr algn="ctr"/>
            <a:r>
              <a:rPr lang="it-IT" sz="36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Cosa cambia rispetto a questo modello una programmazione per competenze?</a:t>
            </a:r>
            <a:endParaRPr lang="it-IT" sz="3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pic>
        <p:nvPicPr>
          <p:cNvPr id="5" name="Immagine 4"/>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6019717" y="3839170"/>
            <a:ext cx="2857500" cy="2495550"/>
          </a:xfrm>
          <a:prstGeom prst="rect">
            <a:avLst/>
          </a:prstGeom>
          <a:effectLst>
            <a:softEdge rad="127000"/>
          </a:effectLst>
        </p:spPr>
      </p:pic>
    </p:spTree>
    <p:extLst>
      <p:ext uri="{BB962C8B-B14F-4D97-AF65-F5344CB8AC3E}">
        <p14:creationId xmlns:p14="http://schemas.microsoft.com/office/powerpoint/2010/main" val="309618925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1368</TotalTime>
  <Words>4640</Words>
  <Application>Microsoft Office PowerPoint</Application>
  <PresentationFormat>Presentazione su schermo (4:3)</PresentationFormat>
  <Paragraphs>407</Paragraphs>
  <Slides>50</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50</vt:i4>
      </vt:variant>
    </vt:vector>
  </HeadingPairs>
  <TitlesOfParts>
    <vt:vector size="59" baseType="lpstr">
      <vt:lpstr>ＭＳ Ｐゴシック</vt:lpstr>
      <vt:lpstr>宋体</vt:lpstr>
      <vt:lpstr>Arial</vt:lpstr>
      <vt:lpstr>Calibri</vt:lpstr>
      <vt:lpstr>Script MT Bold</vt:lpstr>
      <vt:lpstr>Times New Roman</vt:lpstr>
      <vt:lpstr>Verdana</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Progettazione  punti 1, 2 e 3 dello schema</vt:lpstr>
      <vt:lpstr>Progettazione:  punti 4 e 5 dello schema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Progettazione dell’esperienza di apprendimento</vt:lpstr>
      <vt:lpstr>Presentazione standard di PowerPoint</vt:lpstr>
      <vt:lpstr> AMBIENTE DI APPRENDIMENTO:  …non solo aula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roberta</dc:creator>
  <cp:lastModifiedBy>Roberta Serravall</cp:lastModifiedBy>
  <cp:revision>54</cp:revision>
  <dcterms:created xsi:type="dcterms:W3CDTF">2016-06-24T09:01:22Z</dcterms:created>
  <dcterms:modified xsi:type="dcterms:W3CDTF">2016-06-29T23:50:41Z</dcterms:modified>
</cp:coreProperties>
</file>