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  <p:sldMasterId id="2147483673" r:id="rId2"/>
  </p:sldMasterIdLst>
  <p:notesMasterIdLst>
    <p:notesMasterId r:id="rId28"/>
  </p:notesMasterIdLst>
  <p:sldIdLst>
    <p:sldId id="256" r:id="rId3"/>
    <p:sldId id="257" r:id="rId4"/>
    <p:sldId id="261" r:id="rId5"/>
    <p:sldId id="262" r:id="rId6"/>
    <p:sldId id="263" r:id="rId7"/>
    <p:sldId id="264" r:id="rId8"/>
    <p:sldId id="265" r:id="rId9"/>
    <p:sldId id="266" r:id="rId10"/>
    <p:sldId id="279" r:id="rId11"/>
    <p:sldId id="280" r:id="rId12"/>
    <p:sldId id="281" r:id="rId13"/>
    <p:sldId id="282" r:id="rId14"/>
    <p:sldId id="283" r:id="rId15"/>
    <p:sldId id="284" r:id="rId16"/>
    <p:sldId id="268" r:id="rId17"/>
    <p:sldId id="269" r:id="rId18"/>
    <p:sldId id="277" r:id="rId19"/>
    <p:sldId id="271" r:id="rId20"/>
    <p:sldId id="258" r:id="rId21"/>
    <p:sldId id="272" r:id="rId22"/>
    <p:sldId id="273" r:id="rId23"/>
    <p:sldId id="259" r:id="rId24"/>
    <p:sldId id="274" r:id="rId25"/>
    <p:sldId id="260" r:id="rId26"/>
    <p:sldId id="275" r:id="rId2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-1050" y="-2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8967812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51435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2" y="4213330"/>
            <a:ext cx="7382935" cy="402908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762743"/>
            <a:ext cx="7179733" cy="3623732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1" y="757238"/>
            <a:ext cx="7179733" cy="3623732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2" y="526552"/>
            <a:ext cx="567831" cy="425873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926299" y="491424"/>
            <a:ext cx="425196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346201"/>
            <a:ext cx="5723468" cy="1371068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1" y="2802467"/>
            <a:ext cx="5712179" cy="11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4018194"/>
            <a:ext cx="1213821" cy="273844"/>
          </a:xfrm>
        </p:spPr>
        <p:txBody>
          <a:bodyPr/>
          <a:lstStyle/>
          <a:p>
            <a:fld id="{B7C3F878-F5E8-489B-AC8A-64F2A7E22C28}" type="datetimeFigureOut">
              <a:rPr lang="en-US" smtClean="0"/>
              <a:pPr/>
              <a:t>6/27/2017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5" y="4018194"/>
            <a:ext cx="5034845" cy="27384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1" y="4018194"/>
            <a:ext cx="554023" cy="273844"/>
          </a:xfrm>
        </p:spPr>
        <p:txBody>
          <a:bodyPr/>
          <a:lstStyle>
            <a:lvl1pPr algn="ctr">
              <a:defRPr/>
            </a:lvl1pPr>
          </a:lstStyle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it" sz="1000" smtClean="0">
                <a:solidFill>
                  <a:schemeClr val="dk2"/>
                </a:solidFill>
              </a:rPr>
              <a:t>‹N›</a:t>
            </a:fld>
            <a:endParaRPr lang="it" sz="1000">
              <a:solidFill>
                <a:schemeClr val="dk2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6/27/2017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it" sz="1000" smtClean="0">
                <a:solidFill>
                  <a:schemeClr val="dk2"/>
                </a:solidFill>
              </a:rPr>
              <a:t>‹N›</a:t>
            </a:fld>
            <a:endParaRPr lang="it" sz="1000">
              <a:solidFill>
                <a:schemeClr val="dk2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2" y="694268"/>
            <a:ext cx="1430867" cy="35729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2" y="829735"/>
            <a:ext cx="5178779" cy="33020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6/27/2017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it" sz="1000" smtClean="0">
                <a:solidFill>
                  <a:schemeClr val="dk2"/>
                </a:solidFill>
              </a:rPr>
              <a:t>‹N›</a:t>
            </a:fld>
            <a:endParaRPr lang="it" sz="1000">
              <a:solidFill>
                <a:schemeClr val="dk2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it"/>
              <a:t>‹N›</a:t>
            </a:fld>
            <a:endParaRPr lang="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27/06/2017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4861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27/06/2017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0164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27/06/2017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6005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27/06/2017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9383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27/06/2017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5328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27/06/2017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8822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27/06/2017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502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6/27/2017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it" sz="1000" smtClean="0">
                <a:solidFill>
                  <a:schemeClr val="dk2"/>
                </a:solidFill>
              </a:rPr>
              <a:t>‹N›</a:t>
            </a:fld>
            <a:endParaRPr lang="it" sz="1000">
              <a:solidFill>
                <a:schemeClr val="dk2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27/06/2017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2788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27/06/2017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301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27/06/2017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6349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27/06/2017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834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1679573"/>
            <a:ext cx="6254044" cy="1021556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8" y="2794001"/>
            <a:ext cx="6231467" cy="982133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6/27/2017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it" sz="1000" smtClean="0">
                <a:solidFill>
                  <a:schemeClr val="dk2"/>
                </a:solidFill>
              </a:rPr>
              <a:t>‹N›</a:t>
            </a:fld>
            <a:endParaRPr lang="it" sz="1000">
              <a:solidFill>
                <a:schemeClr val="dk2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6/27/2017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it" sz="1000" smtClean="0">
                <a:solidFill>
                  <a:schemeClr val="dk2"/>
                </a:solidFill>
              </a:rPr>
              <a:t>‹N›</a:t>
            </a:fld>
            <a:endParaRPr lang="it" sz="1000">
              <a:solidFill>
                <a:schemeClr val="dk2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1591055"/>
            <a:ext cx="3200400" cy="2702052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1589485"/>
            <a:ext cx="3200400" cy="2703909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70" y="1591734"/>
            <a:ext cx="2939521" cy="615156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1591733"/>
            <a:ext cx="2944368" cy="61722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6/27/2017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it" sz="1000" smtClean="0">
                <a:solidFill>
                  <a:schemeClr val="dk2"/>
                </a:solidFill>
              </a:rPr>
              <a:t>‹N›</a:t>
            </a:fld>
            <a:endParaRPr lang="it" sz="1000">
              <a:solidFill>
                <a:schemeClr val="dk2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208276"/>
            <a:ext cx="3227832" cy="2084832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208610"/>
            <a:ext cx="3227832" cy="2084832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6/27/2017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it" sz="1000" smtClean="0">
                <a:solidFill>
                  <a:schemeClr val="dk2"/>
                </a:solidFill>
              </a:rPr>
              <a:t>‹N›</a:t>
            </a:fld>
            <a:endParaRPr lang="it" sz="1000">
              <a:solidFill>
                <a:schemeClr val="dk2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6/27/2017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it" sz="1000" smtClean="0">
                <a:solidFill>
                  <a:schemeClr val="dk2"/>
                </a:solidFill>
              </a:rPr>
              <a:t>‹N›</a:t>
            </a:fld>
            <a:endParaRPr lang="it" sz="1000">
              <a:solidFill>
                <a:schemeClr val="dk2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51435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8" y="4543528"/>
            <a:ext cx="7721601" cy="402908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3" y="453872"/>
            <a:ext cx="3788941" cy="4291722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7" y="452628"/>
            <a:ext cx="3788941" cy="4291722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5" y="432651"/>
            <a:ext cx="3788941" cy="4291722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9" y="432054"/>
            <a:ext cx="3788941" cy="4291722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7" y="220465"/>
            <a:ext cx="567831" cy="425873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350513" y="179006"/>
            <a:ext cx="425196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1515032"/>
            <a:ext cx="3064827" cy="112727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863245"/>
            <a:ext cx="3020792" cy="3469117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6" y="2717811"/>
            <a:ext cx="3048891" cy="15753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9" y="4414254"/>
            <a:ext cx="1213821" cy="273844"/>
          </a:xfrm>
        </p:spPr>
        <p:txBody>
          <a:bodyPr/>
          <a:lstStyle/>
          <a:p>
            <a:fld id="{B7C3F878-F5E8-489B-AC8A-64F2A7E22C28}" type="datetimeFigureOut">
              <a:rPr lang="en-US" smtClean="0"/>
              <a:pPr/>
              <a:t>6/27/2017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5" y="4371946"/>
            <a:ext cx="3522607" cy="27384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4" y="4422721"/>
            <a:ext cx="554023" cy="273844"/>
          </a:xfrm>
        </p:spPr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it" sz="1000" smtClean="0">
                <a:solidFill>
                  <a:schemeClr val="dk2"/>
                </a:solidFill>
              </a:rPr>
              <a:t>‹N›</a:t>
            </a:fld>
            <a:endParaRPr lang="it" sz="1000">
              <a:solidFill>
                <a:schemeClr val="dk2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51435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8" y="4543528"/>
            <a:ext cx="7721601" cy="402908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5" y="432651"/>
            <a:ext cx="3788941" cy="4291722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9" y="431827"/>
            <a:ext cx="3788941" cy="4291722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3" y="453872"/>
            <a:ext cx="3788941" cy="4291722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9" y="452940"/>
            <a:ext cx="3788941" cy="4291722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7" y="220465"/>
            <a:ext cx="567831" cy="425873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350513" y="179006"/>
            <a:ext cx="425196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1515618"/>
            <a:ext cx="3063240" cy="1124712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6" y="905454"/>
            <a:ext cx="2913863" cy="3404559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2715768"/>
            <a:ext cx="3044952" cy="157734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7" y="4416553"/>
            <a:ext cx="1213821" cy="273844"/>
          </a:xfrm>
        </p:spPr>
        <p:txBody>
          <a:bodyPr/>
          <a:lstStyle/>
          <a:p>
            <a:fld id="{B7C3F878-F5E8-489B-AC8A-64F2A7E22C28}" type="datetimeFigureOut">
              <a:rPr lang="en-US" smtClean="0"/>
              <a:pPr/>
              <a:t>6/27/2017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70" y="4373278"/>
            <a:ext cx="3319043" cy="27384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90" y="4425020"/>
            <a:ext cx="554023" cy="273844"/>
          </a:xfrm>
        </p:spPr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it" sz="1000" smtClean="0">
                <a:solidFill>
                  <a:schemeClr val="dk2"/>
                </a:solidFill>
              </a:rPr>
              <a:t>‹N›</a:t>
            </a:fld>
            <a:endParaRPr lang="it" sz="1000">
              <a:solidFill>
                <a:schemeClr val="dk2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51435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1" y="4551997"/>
            <a:ext cx="7920991" cy="402908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431483"/>
            <a:ext cx="7696200" cy="428625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432054"/>
            <a:ext cx="7696200" cy="4286250"/>
          </a:xfrm>
          <a:prstGeom prst="rect">
            <a:avLst/>
          </a:prstGeom>
          <a:blipFill dpi="0" rotWithShape="1">
            <a:blip r:embed="rId14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1435684">
            <a:off x="543742" y="204818"/>
            <a:ext cx="567831" cy="425873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4096196">
            <a:off x="8185945" y="152756"/>
            <a:ext cx="425196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4" y="613187"/>
            <a:ext cx="6965245" cy="9018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1" y="1589443"/>
            <a:ext cx="6196405" cy="27028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9" y="4356864"/>
            <a:ext cx="121382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7C3F878-F5E8-489B-AC8A-64F2A7E22C28}" type="datetimeFigureOut">
              <a:rPr lang="en-US" smtClean="0"/>
              <a:pPr/>
              <a:t>6/27/2017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4356864"/>
            <a:ext cx="554018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3" y="4356864"/>
            <a:ext cx="55402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it" sz="1000" smtClean="0">
                <a:solidFill>
                  <a:schemeClr val="dk2"/>
                </a:solidFill>
              </a:rPr>
              <a:t>‹N›</a:t>
            </a:fld>
            <a:endParaRPr lang="it" sz="1000">
              <a:solidFill>
                <a:schemeClr val="dk2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/>
              <a:t>27/06/2017</a:t>
            </a:fld>
            <a:endParaRPr lang="it-IT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/>
              <a:t>‹N›</a:t>
            </a:fld>
            <a:endParaRPr lang="it-IT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8082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open?id=0B0bEGfjUVFlzTWZBd25pYl83WjQ" TargetMode="External"/><Relationship Id="rId2" Type="http://schemas.openxmlformats.org/officeDocument/2006/relationships/hyperlink" Target="https://drive.google.com/open?id=0B0bEGfjUVFlzdVVoMzQ2d0g1TjA" TargetMode="External"/><Relationship Id="rId1" Type="http://schemas.openxmlformats.org/officeDocument/2006/relationships/slideLayout" Target="../slideLayouts/slideLayout19.xml"/><Relationship Id="rId4" Type="http://schemas.openxmlformats.org/officeDocument/2006/relationships/hyperlink" Target="https://drive.google.com/open?id=0B0bEGfjUVFlzM0IyNzFzcnJwa0E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it" dirty="0" smtClean="0"/>
              <a:t>Caccia al percorso</a:t>
            </a:r>
            <a:endParaRPr lang="it" dirty="0"/>
          </a:p>
        </p:txBody>
      </p:sp>
      <p:sp>
        <p:nvSpPr>
          <p:cNvPr id="55" name="Shape 55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it" sz="1800" dirty="0" smtClean="0">
                <a:solidFill>
                  <a:schemeClr val="tx1"/>
                </a:solidFill>
              </a:rPr>
              <a:t>Costruzione di un percorso su una mappa cittadina e misura anche in scala reale.</a:t>
            </a:r>
            <a:endParaRPr lang="it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23" y="0"/>
            <a:ext cx="931095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376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7" y="0"/>
            <a:ext cx="9683936" cy="527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532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-9967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041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0"/>
            <a:ext cx="914399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02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812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743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34001" y="1020853"/>
            <a:ext cx="6505494" cy="3659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tangolo 1"/>
          <p:cNvSpPr/>
          <p:nvPr/>
        </p:nvSpPr>
        <p:spPr>
          <a:xfrm>
            <a:off x="856681" y="228009"/>
            <a:ext cx="6224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Lavori in corso…..</a:t>
            </a:r>
            <a:endParaRPr lang="it-IT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7248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70" y="439387"/>
            <a:ext cx="7707086" cy="4298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449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675544" y="3262965"/>
            <a:ext cx="777686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kern="1200" dirty="0">
                <a:solidFill>
                  <a:prstClr val="black"/>
                </a:solidFill>
                <a:latin typeface="Calibri"/>
                <a:ea typeface="+mn-ea"/>
                <a:cs typeface="+mn-cs"/>
                <a:hlinkClick r:id="rId2"/>
              </a:rPr>
              <a:t>https://</a:t>
            </a:r>
            <a:r>
              <a:rPr lang="it-IT" sz="32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  <a:hlinkClick r:id="rId2"/>
              </a:rPr>
              <a:t>drive.google.com/open?id=0B0bEGfjUVFlzdVVoMzQ2d0g1TjA</a:t>
            </a:r>
            <a:endParaRPr lang="it-IT" sz="32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47548" y="977485"/>
            <a:ext cx="76328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kern="1200" dirty="0">
                <a:solidFill>
                  <a:prstClr val="black"/>
                </a:solidFill>
                <a:latin typeface="Calibri"/>
                <a:ea typeface="+mn-ea"/>
                <a:cs typeface="+mn-cs"/>
                <a:hlinkClick r:id="rId3"/>
              </a:rPr>
              <a:t>https://drive.google.com/open?id=0B0bEGfjUVFlzTWZBd25pYl83WjQ</a:t>
            </a:r>
            <a:endParaRPr lang="it-IT" sz="32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683568" y="2085696"/>
            <a:ext cx="79208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kern="1200" dirty="0">
                <a:solidFill>
                  <a:prstClr val="black"/>
                </a:solidFill>
                <a:latin typeface="Calibri"/>
                <a:ea typeface="+mn-ea"/>
                <a:cs typeface="+mn-cs"/>
                <a:hlinkClick r:id="rId4"/>
              </a:rPr>
              <a:t>https://</a:t>
            </a:r>
            <a:r>
              <a:rPr lang="it-IT" sz="32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  <a:hlinkClick r:id="rId4"/>
              </a:rPr>
              <a:t>drive.google.com/open?id=0B0bEGfjUVFlzM0IyNzFzcnJwa0E</a:t>
            </a:r>
            <a:endParaRPr lang="it-IT" sz="32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066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852551" y="14319"/>
            <a:ext cx="5023705" cy="5023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975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Osservazione: rispetto al lavoro di gruppo</a:t>
            </a:r>
            <a:endParaRPr lang="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1365611"/>
              </p:ext>
            </p:extLst>
          </p:nvPr>
        </p:nvGraphicFramePr>
        <p:xfrm>
          <a:off x="1033152" y="1080656"/>
          <a:ext cx="6816438" cy="3519755"/>
        </p:xfrm>
        <a:graphic>
          <a:graphicData uri="http://schemas.openxmlformats.org/drawingml/2006/table">
            <a:tbl>
              <a:tblPr firstRow="1" firstCol="1" bandRow="1"/>
              <a:tblGrid>
                <a:gridCol w="2272146"/>
                <a:gridCol w="2272146"/>
                <a:gridCol w="2272146"/>
              </a:tblGrid>
              <a:tr h="350886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CHECKLIST PER L’OSSERVAZIONE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13" marR="61713" marT="61713" marB="6171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508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Offre e chiede aiuto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13" marR="61713" marT="61713" marB="6171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Avanza proposte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13" marR="61713" marT="61713" marB="6171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Controlla il volume della voce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13" marR="61713" marT="61713" marB="6171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1100">
                        <a:effectLst/>
                        <a:latin typeface="Calibri"/>
                      </a:endParaRPr>
                    </a:p>
                  </a:txBody>
                  <a:tcPr marL="61713" marR="61713" marT="61713" marB="6171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1100">
                        <a:effectLst/>
                        <a:latin typeface="Calibri"/>
                      </a:endParaRPr>
                    </a:p>
                  </a:txBody>
                  <a:tcPr marL="61713" marR="61713" marT="61713" marB="6171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1100">
                        <a:effectLst/>
                        <a:latin typeface="Calibri"/>
                      </a:endParaRPr>
                    </a:p>
                  </a:txBody>
                  <a:tcPr marL="61713" marR="61713" marT="61713" marB="6171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1100">
                        <a:effectLst/>
                        <a:latin typeface="Calibri"/>
                      </a:endParaRPr>
                    </a:p>
                  </a:txBody>
                  <a:tcPr marL="61713" marR="61713" marT="61713" marB="6171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1100">
                        <a:effectLst/>
                        <a:latin typeface="Calibri"/>
                      </a:endParaRPr>
                    </a:p>
                  </a:txBody>
                  <a:tcPr marL="61713" marR="61713" marT="61713" marB="6171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1100">
                        <a:effectLst/>
                        <a:latin typeface="Calibri"/>
                      </a:endParaRPr>
                    </a:p>
                  </a:txBody>
                  <a:tcPr marL="61713" marR="61713" marT="61713" marB="6171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1100">
                        <a:effectLst/>
                        <a:latin typeface="Calibri"/>
                      </a:endParaRPr>
                    </a:p>
                  </a:txBody>
                  <a:tcPr marL="61713" marR="61713" marT="61713" marB="6171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1100">
                        <a:effectLst/>
                        <a:latin typeface="Calibri"/>
                      </a:endParaRPr>
                    </a:p>
                  </a:txBody>
                  <a:tcPr marL="61713" marR="61713" marT="61713" marB="6171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1100">
                        <a:effectLst/>
                        <a:latin typeface="Calibri"/>
                      </a:endParaRPr>
                    </a:p>
                  </a:txBody>
                  <a:tcPr marL="61713" marR="61713" marT="61713" marB="6171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1100">
                        <a:effectLst/>
                        <a:latin typeface="Calibri"/>
                      </a:endParaRPr>
                    </a:p>
                  </a:txBody>
                  <a:tcPr marL="61713" marR="61713" marT="61713" marB="6171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1100">
                        <a:effectLst/>
                        <a:latin typeface="Calibri"/>
                      </a:endParaRPr>
                    </a:p>
                  </a:txBody>
                  <a:tcPr marL="61713" marR="61713" marT="61713" marB="6171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1100">
                        <a:effectLst/>
                        <a:latin typeface="Calibri"/>
                      </a:endParaRPr>
                    </a:p>
                  </a:txBody>
                  <a:tcPr marL="61713" marR="61713" marT="61713" marB="6171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09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it-I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13" marR="61713" marT="61713" marB="6171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it-I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13" marR="61713" marT="61713" marB="6171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13" marR="61713" marT="61713" marB="6171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it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Gruppo di lavoro: Insegnanti di scuola primaria e di scuola secondaria di primo grado in un’ottica di continuità verticale, tutor formatori.</a:t>
            </a:r>
            <a:endParaRPr lang="it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311700" y="10762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buFont typeface="Wingdings" panose="05000000000000000000" pitchFamily="2" charset="2"/>
              <a:buChar char="§"/>
            </a:pPr>
            <a:r>
              <a:rPr lang="it-IT" dirty="0" smtClean="0"/>
              <a:t>  </a:t>
            </a: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Argomento del </a:t>
            </a:r>
            <a:r>
              <a:rPr lang="it-IT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Lesson</a:t>
            </a: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analisi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interpretazione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di dati attraverso  grafici (il diagramma cartesiano, in particolare) per  prendere decisioni ( orientamento nello spazio) e ricavarne misure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buFont typeface="Wingdings" panose="05000000000000000000" pitchFamily="2" charset="2"/>
              <a:buChar char="§"/>
            </a:pPr>
            <a:endParaRPr lang="it-I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buFont typeface="Wingdings" panose="05000000000000000000" pitchFamily="2" charset="2"/>
              <a:buChar char="§"/>
            </a:pP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Scopo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dell’attività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: utilizzare informazioni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dal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mondo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reale</a:t>
            </a:r>
          </a:p>
          <a:p>
            <a:pPr marL="0" lvl="0" indent="0" algn="ctr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attraverso la costruzione di segmenti su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grafico cartesiano</a:t>
            </a:r>
          </a:p>
          <a:p>
            <a:pPr marL="0" lvl="0" indent="0" algn="ctr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(  una mappa del percorso di una gita, una caccia  al tesoro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,..)</a:t>
            </a: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006869" y="699815"/>
            <a:ext cx="498565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RUBRIC PER LA VALUTAZIONE DEL PROCESSO</a:t>
            </a:r>
            <a:endParaRPr kumimoji="0" lang="it-IT" altLang="it-IT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Tabel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1595354"/>
              </p:ext>
            </p:extLst>
          </p:nvPr>
        </p:nvGraphicFramePr>
        <p:xfrm>
          <a:off x="1223164" y="1022983"/>
          <a:ext cx="6792682" cy="3726002"/>
        </p:xfrm>
        <a:graphic>
          <a:graphicData uri="http://schemas.openxmlformats.org/drawingml/2006/table">
            <a:tbl>
              <a:tblPr firstRow="1" firstCol="1" bandRow="1"/>
              <a:tblGrid>
                <a:gridCol w="261257"/>
                <a:gridCol w="261257"/>
                <a:gridCol w="261257"/>
                <a:gridCol w="261257"/>
                <a:gridCol w="261257"/>
                <a:gridCol w="261257"/>
                <a:gridCol w="261257"/>
                <a:gridCol w="261257"/>
                <a:gridCol w="261257"/>
                <a:gridCol w="261257"/>
                <a:gridCol w="261257"/>
                <a:gridCol w="261257"/>
                <a:gridCol w="261257"/>
                <a:gridCol w="261257"/>
                <a:gridCol w="261257"/>
                <a:gridCol w="261257"/>
                <a:gridCol w="261257"/>
                <a:gridCol w="261257"/>
                <a:gridCol w="261257"/>
                <a:gridCol w="261257"/>
                <a:gridCol w="261257"/>
                <a:gridCol w="261257"/>
                <a:gridCol w="261257"/>
                <a:gridCol w="261257"/>
                <a:gridCol w="261257"/>
                <a:gridCol w="261257"/>
              </a:tblGrid>
              <a:tr h="12350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 dirty="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INDICATORI</a:t>
                      </a:r>
                      <a:endParaRPr lang="it-IT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Autonomia</a:t>
                      </a:r>
                      <a:endParaRPr lang="it-IT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Relazione</a:t>
                      </a:r>
                      <a:endParaRPr lang="it-IT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Partecipazione</a:t>
                      </a:r>
                      <a:endParaRPr lang="it-IT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responsabilità </a:t>
                      </a:r>
                      <a:endParaRPr lang="it-IT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Flessibilità</a:t>
                      </a:r>
                      <a:endParaRPr lang="it-IT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Consapevolezza</a:t>
                      </a:r>
                      <a:endParaRPr lang="it-IT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8511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Studente</a:t>
                      </a:r>
                      <a:endParaRPr lang="it-IT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in</a:t>
                      </a:r>
                      <a:endParaRPr lang="it-IT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ba</a:t>
                      </a:r>
                      <a:endParaRPr lang="it-IT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int</a:t>
                      </a:r>
                      <a:endParaRPr lang="it-IT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av</a:t>
                      </a:r>
                      <a:endParaRPr lang="it-IT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in</a:t>
                      </a:r>
                      <a:endParaRPr lang="it-IT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ba</a:t>
                      </a:r>
                      <a:endParaRPr lang="it-IT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int</a:t>
                      </a:r>
                      <a:endParaRPr lang="it-IT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av</a:t>
                      </a:r>
                      <a:endParaRPr lang="it-IT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in</a:t>
                      </a:r>
                      <a:endParaRPr lang="it-IT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ba</a:t>
                      </a:r>
                      <a:endParaRPr lang="it-IT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int</a:t>
                      </a:r>
                      <a:endParaRPr lang="it-IT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av</a:t>
                      </a:r>
                      <a:endParaRPr lang="it-IT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in</a:t>
                      </a:r>
                      <a:endParaRPr lang="it-IT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ba</a:t>
                      </a:r>
                      <a:endParaRPr lang="it-IT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int</a:t>
                      </a:r>
                      <a:endParaRPr lang="it-IT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av</a:t>
                      </a:r>
                      <a:endParaRPr lang="it-IT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in</a:t>
                      </a:r>
                      <a:endParaRPr lang="it-IT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ba</a:t>
                      </a:r>
                      <a:endParaRPr lang="it-IT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int</a:t>
                      </a:r>
                      <a:endParaRPr lang="it-IT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av</a:t>
                      </a:r>
                      <a:endParaRPr lang="it-IT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in</a:t>
                      </a:r>
                      <a:endParaRPr lang="it-IT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ba</a:t>
                      </a:r>
                      <a:endParaRPr lang="it-IT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int</a:t>
                      </a:r>
                      <a:endParaRPr lang="it-IT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av</a:t>
                      </a:r>
                      <a:endParaRPr lang="it-IT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3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it-I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it-I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3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it-I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it-I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3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it-I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it-I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5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it-I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...</a:t>
                      </a:r>
                      <a:endParaRPr lang="it-I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5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5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 dirty="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800" dirty="0">
                        <a:effectLst/>
                        <a:latin typeface="Calibri"/>
                      </a:endParaRPr>
                    </a:p>
                  </a:txBody>
                  <a:tcPr marL="45566" marR="45566" marT="45566" marB="455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247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08" y="79265"/>
            <a:ext cx="8597735" cy="5217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3440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276074" y="546833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228600" lvl="0" indent="0" algn="ctr" rtl="0">
              <a:spcBef>
                <a:spcPts val="0"/>
              </a:spcBef>
              <a:buNone/>
            </a:pP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iflessioni </a:t>
            </a:r>
            <a:r>
              <a:rPr lang="it" sz="2000" b="1" dirty="0">
                <a:latin typeface="Arial" panose="020B0604020202020204" pitchFamily="34" charset="0"/>
                <a:cs typeface="Arial" panose="020B0604020202020204" pitchFamily="34" charset="0"/>
              </a:rPr>
              <a:t>sull’efficacia dell’intervento  didattico sia sul piano del contenuto epistemologico che sul piano delle relazioni fra </a:t>
            </a:r>
            <a:r>
              <a:rPr lang="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pari.</a:t>
            </a:r>
          </a:p>
          <a:p>
            <a:pPr marL="228600" lvl="0" indent="0" algn="ctr" rtl="0">
              <a:spcBef>
                <a:spcPts val="0"/>
              </a:spcBef>
              <a:buNone/>
            </a:pPr>
            <a:r>
              <a:rPr lang="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  <a:p>
            <a:pPr marL="228600" lvl="0" indent="0" algn="ctr" rtl="0">
              <a:spcBef>
                <a:spcPts val="0"/>
              </a:spcBef>
              <a:buNone/>
            </a:pPr>
            <a:r>
              <a:rPr lang="i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Il lesson study non ha subito modifiche rispetto alla pianificazione iniziale.</a:t>
            </a:r>
          </a:p>
          <a:p>
            <a:pPr marL="228600" lvl="0" indent="0" rtl="0">
              <a:spcBef>
                <a:spcPts val="0"/>
              </a:spcBef>
              <a:buNone/>
            </a:pPr>
            <a:endParaRPr lang="i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lvl="0" indent="0" algn="ctr" rtl="0">
              <a:spcBef>
                <a:spcPts val="0"/>
              </a:spcBef>
              <a:buNone/>
            </a:pPr>
            <a:r>
              <a:rPr lang="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L’intervento didattico è stato valutato positivamente sia dagli osservatori che dagli alunni stessi che hanno risposto, in un momento successivo al L.S.,ad un documento di narrazione.</a:t>
            </a:r>
            <a:endParaRPr lang="i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rt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it-IT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Domande rivolte agli alunni:</a:t>
            </a:r>
            <a:r>
              <a:rPr lang="it-IT" sz="20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/>
            </a:r>
            <a:br>
              <a:rPr lang="it-IT" sz="20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</a:br>
            <a:endParaRPr lang="it-I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50026" y="1152475"/>
            <a:ext cx="7882274" cy="3416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1 Quali sono stati i momenti più interessanti di questa lezione?</a:t>
            </a:r>
          </a:p>
          <a:p>
            <a:pPr marL="0" indent="0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2 Ci sono stati momenti che ti hanno coinvolto particolarmente?</a:t>
            </a:r>
          </a:p>
          <a:p>
            <a:pPr marL="0" indent="0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3 Hai fornito il tuo contributo all’attività?</a:t>
            </a:r>
          </a:p>
          <a:p>
            <a:pPr marL="0" indent="0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4 Le tue proposte sono state accettate?</a:t>
            </a:r>
          </a:p>
          <a:p>
            <a:pPr marL="0" indent="0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5 Vi siete confrontati/scontrati?</a:t>
            </a:r>
          </a:p>
          <a:p>
            <a:pPr marL="0" indent="0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6 Che difficoltà hai incontrato?</a:t>
            </a:r>
          </a:p>
          <a:p>
            <a:pPr marL="0" indent="0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7 Pensi di aver imparato delle cose interessanti?</a:t>
            </a:r>
          </a:p>
          <a:p>
            <a:pPr algn="ctr"/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036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382952" y="606210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228600" lvl="0" indent="0" algn="ctr" rtl="0">
              <a:spcBef>
                <a:spcPts val="0"/>
              </a:spcBef>
              <a:buNone/>
            </a:pPr>
            <a:r>
              <a:rPr lang="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Riflessioni metacognitive sulla metodologia </a:t>
            </a:r>
            <a:r>
              <a:rPr lang="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28600" lvl="0" indent="0" algn="ctr" rtl="0">
              <a:spcBef>
                <a:spcPts val="0"/>
              </a:spcBef>
              <a:buNone/>
            </a:pPr>
            <a:r>
              <a:rPr lang="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Elementi positivi del lesson study:</a:t>
            </a:r>
          </a:p>
          <a:p>
            <a:pPr marL="228600" lvl="0" indent="0" algn="ctr" rtl="0">
              <a:spcBef>
                <a:spcPts val="0"/>
              </a:spcBef>
              <a:buNone/>
            </a:pPr>
            <a:endParaRPr lang="i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lvl="0" indent="-342900" rtl="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Condivisione della pianificazione della lezione</a:t>
            </a:r>
          </a:p>
          <a:p>
            <a:pPr marL="228600" lvl="0" indent="0" rtl="0">
              <a:spcBef>
                <a:spcPts val="0"/>
              </a:spcBef>
              <a:buNone/>
            </a:pPr>
            <a:endParaRPr lang="i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lvl="0" indent="-342900" rtl="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Compresenza di docenti durante l’attività didattica; </a:t>
            </a:r>
          </a:p>
          <a:p>
            <a:pPr marL="228600" lvl="0" indent="0" rtl="0">
              <a:spcBef>
                <a:spcPts val="0"/>
              </a:spcBef>
              <a:buNone/>
            </a:pPr>
            <a:r>
              <a:rPr lang="i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questo permette una migliore osservazione delle varie fasi di</a:t>
            </a:r>
          </a:p>
          <a:p>
            <a:pPr marL="228600" lvl="0" indent="0" rtl="0">
              <a:spcBef>
                <a:spcPts val="0"/>
              </a:spcBef>
              <a:buNone/>
            </a:pPr>
            <a:r>
              <a:rPr lang="i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lavoro degli alunni.</a:t>
            </a:r>
          </a:p>
          <a:p>
            <a:pPr marL="228600" lvl="0" indent="0" rtl="0">
              <a:spcBef>
                <a:spcPts val="0"/>
              </a:spcBef>
              <a:buNone/>
            </a:pPr>
            <a:endParaRPr lang="i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lvl="0" indent="-342900" rtl="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Stimolo o rinforzo di abilità e competenze degli alunni </a:t>
            </a:r>
          </a:p>
          <a:p>
            <a:pPr marL="228600" lvl="0" indent="0" rtl="0">
              <a:spcBef>
                <a:spcPts val="0"/>
              </a:spcBef>
              <a:buNone/>
            </a:pPr>
            <a:endParaRPr lang="i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lvl="0" indent="-342900" rtl="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it" sz="2000" dirty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ttimo punto di partenza per l’autoformazione.</a:t>
            </a:r>
          </a:p>
          <a:p>
            <a:pPr marL="228600" lvl="0" indent="0" rtl="0">
              <a:spcBef>
                <a:spcPts val="0"/>
              </a:spcBef>
              <a:buNone/>
            </a:pPr>
            <a:r>
              <a:rPr lang="i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 marL="228600" lvl="0" indent="0" rtl="0">
              <a:spcBef>
                <a:spcPts val="0"/>
              </a:spcBef>
              <a:buNone/>
            </a:pPr>
            <a:r>
              <a:rPr lang="i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it" dirty="0"/>
          </a:p>
          <a:p>
            <a:pPr marL="228600" lvl="0" indent="0" rtl="0">
              <a:spcBef>
                <a:spcPts val="0"/>
              </a:spcBef>
              <a:buNone/>
            </a:pPr>
            <a:r>
              <a:rPr lang="it" dirty="0" smtClean="0"/>
              <a:t> </a:t>
            </a:r>
            <a:endParaRPr lang="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235034" y="698257"/>
            <a:ext cx="665018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algn="ctr">
              <a:buClr>
                <a:srgbClr val="AA2B1E"/>
              </a:buClr>
              <a:buSzPct val="85000"/>
            </a:pPr>
            <a:r>
              <a:rPr lang="it" sz="20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 elemento di criticità</a:t>
            </a:r>
            <a:r>
              <a:rPr lang="it" sz="2000" kern="12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  <a:p>
            <a:pPr marL="228600" lvl="0" algn="ctr">
              <a:buClr>
                <a:srgbClr val="AA2B1E"/>
              </a:buClr>
              <a:buSzPct val="85000"/>
            </a:pPr>
            <a:endParaRPr lang="it" sz="20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lvl="0">
              <a:buClr>
                <a:srgbClr val="AA2B1E"/>
              </a:buClr>
              <a:buSzPct val="85000"/>
            </a:pPr>
            <a:r>
              <a:rPr lang="it" sz="20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….Forse </a:t>
            </a:r>
            <a:r>
              <a:rPr lang="it" sz="2000" kern="12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sarebbe gradita la </a:t>
            </a:r>
            <a:r>
              <a:rPr lang="it" sz="20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presenza dei tutor formatori in classe </a:t>
            </a:r>
            <a:r>
              <a:rPr lang="it" sz="2000" kern="12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durante il L.S.</a:t>
            </a:r>
          </a:p>
          <a:p>
            <a:pPr marL="228600" lvl="0">
              <a:buClr>
                <a:srgbClr val="AA2B1E"/>
              </a:buClr>
              <a:buSzPct val="85000"/>
            </a:pPr>
            <a:r>
              <a:rPr lang="it-IT" sz="2000" kern="12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</a:t>
            </a:r>
            <a:r>
              <a:rPr lang="it" sz="2000" kern="12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 dovessi ripetere l’attività io non cambierei nulla, la ricaduta nel contesto didattico/formativo della classe è stata positiva….</a:t>
            </a:r>
          </a:p>
          <a:p>
            <a:pPr marL="228600" lvl="0">
              <a:buClr>
                <a:srgbClr val="AA2B1E"/>
              </a:buClr>
              <a:buSzPct val="85000"/>
            </a:pPr>
            <a:r>
              <a:rPr lang="it-IT" sz="2000" kern="12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Il progetto è stato funzionale.</a:t>
            </a:r>
          </a:p>
          <a:p>
            <a:pPr marL="228600" lvl="0">
              <a:buClr>
                <a:srgbClr val="AA2B1E"/>
              </a:buClr>
              <a:buSzPct val="85000"/>
            </a:pPr>
            <a:r>
              <a:rPr lang="it-IT" sz="2000" kern="12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Prossimo </a:t>
            </a:r>
            <a:r>
              <a:rPr lang="it-IT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step</a:t>
            </a:r>
            <a:r>
              <a:rPr lang="it-IT" sz="2000" kern="12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  <a:p>
            <a:pPr marL="228600" lvl="0">
              <a:buClr>
                <a:srgbClr val="AA2B1E"/>
              </a:buClr>
              <a:buSzPct val="85000"/>
            </a:pPr>
            <a:r>
              <a:rPr lang="it-IT" sz="2000" kern="12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Il </a:t>
            </a:r>
            <a:r>
              <a:rPr lang="it-IT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Lesson</a:t>
            </a:r>
            <a:r>
              <a:rPr lang="it-IT" sz="2000" kern="12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it-IT" sz="2000" kern="1200" dirty="0" err="1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study</a:t>
            </a:r>
            <a:r>
              <a:rPr lang="it-IT" sz="2000" kern="12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continua…..</a:t>
            </a:r>
          </a:p>
          <a:p>
            <a:pPr marL="228600" lvl="0">
              <a:buClr>
                <a:srgbClr val="AA2B1E"/>
              </a:buClr>
              <a:buSzPct val="85000"/>
            </a:pPr>
            <a:endParaRPr lang="it" sz="20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94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71077" y="665587"/>
            <a:ext cx="8048528" cy="3416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Finalità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e obiettivi del percorso per lo sviluppo delle competenze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algn="ctr">
              <a:buNone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Wingdings" panose="05000000000000000000" pitchFamily="2" charset="2"/>
              <a:buChar char="§"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Analisi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e interpretazione del linguaggio matematico ( piano cartesiano, simboli e figure geometriche, ) e rapporto con il linguaggio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naturale</a:t>
            </a:r>
          </a:p>
          <a:p>
            <a:pPr algn="ctr">
              <a:buFont typeface="Wingdings" panose="05000000000000000000" pitchFamily="2" charset="2"/>
              <a:buChar char="§"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Sviluppo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della consapevolezza che gli strumenti matematici appresi sono utili in molte situazioni per operare nella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realtà</a:t>
            </a:r>
          </a:p>
          <a:p>
            <a:pPr algn="ctr">
              <a:buFont typeface="Wingdings" panose="05000000000000000000" pitchFamily="2" charset="2"/>
              <a:buChar char="§"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sservazione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delle forme nel piano  e individuazione delle posizioni anche allo scopo di essere in grado di orientarsi.</a:t>
            </a:r>
          </a:p>
          <a:p>
            <a:pPr algn="ctr"/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79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-60000">
            <a:off x="264652" y="1498792"/>
            <a:ext cx="1664797" cy="1993450"/>
          </a:xfrm>
        </p:spPr>
        <p:txBody>
          <a:bodyPr>
            <a:noAutofit/>
          </a:bodyPr>
          <a:lstStyle/>
          <a:p>
            <a:r>
              <a:rPr lang="it-I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Attività nella classe 5° - scuola primaria</a:t>
            </a:r>
            <a:endParaRPr lang="it-IT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056" y="138050"/>
            <a:ext cx="6673933" cy="5005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723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-60000">
            <a:off x="191601" y="1455586"/>
            <a:ext cx="1863048" cy="2426450"/>
          </a:xfrm>
        </p:spPr>
        <p:txBody>
          <a:bodyPr>
            <a:noAutofit/>
          </a:bodyPr>
          <a:lstStyle/>
          <a:p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Attività nella classe 1°- scuola secondaria di primo grado</a:t>
            </a:r>
            <a:r>
              <a:rPr lang="it-IT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407" y="0"/>
            <a:ext cx="6696832" cy="502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131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736270" y="700644"/>
            <a:ext cx="35269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/>
              <a:t>Parte la “Caccia al Percorso</a:t>
            </a:r>
            <a:r>
              <a:rPr lang="it-IT" sz="1600" b="1" dirty="0" smtClean="0"/>
              <a:t>”:</a:t>
            </a:r>
          </a:p>
          <a:p>
            <a:endParaRPr lang="it-IT" sz="1600" dirty="0"/>
          </a:p>
          <a:p>
            <a:r>
              <a:rPr lang="it-IT" sz="1600" b="1" dirty="0"/>
              <a:t>1) tappa: </a:t>
            </a:r>
            <a:r>
              <a:rPr lang="it-IT" sz="1600" dirty="0"/>
              <a:t>Vi trovate alla Stazione di Modena e dovete raggiungere il luogo dove osservare alcune </a:t>
            </a:r>
            <a:r>
              <a:rPr lang="it-IT" sz="1600" b="1" dirty="0"/>
              <a:t>“plantule” e le serre. </a:t>
            </a:r>
            <a:endParaRPr lang="it-IT" sz="1600" dirty="0"/>
          </a:p>
          <a:p>
            <a:r>
              <a:rPr lang="it-IT" sz="1600" dirty="0"/>
              <a:t>ANDATE…….</a:t>
            </a:r>
          </a:p>
          <a:p>
            <a:r>
              <a:rPr lang="it-IT" sz="1600" dirty="0"/>
              <a:t> </a:t>
            </a:r>
          </a:p>
          <a:p>
            <a:r>
              <a:rPr lang="it-IT" sz="1600" dirty="0"/>
              <a:t> </a:t>
            </a:r>
          </a:p>
          <a:p>
            <a:r>
              <a:rPr lang="it-IT" sz="1600" b="1" dirty="0"/>
              <a:t>2) tappa:</a:t>
            </a:r>
            <a:r>
              <a:rPr lang="it-IT" sz="1600" dirty="0"/>
              <a:t> Bene. Vi siete ricordati di segnare e  misurare il percorso? Adesso prosegue il giro,  cercate un luogo importante (Patrimonio dell’Umanità), osservate….</a:t>
            </a:r>
            <a:r>
              <a:rPr lang="it-IT" sz="1600" b="1" dirty="0"/>
              <a:t>un cerchio, dei triangoli, rettangoli..</a:t>
            </a:r>
            <a:endParaRPr lang="it-IT" sz="1600" dirty="0"/>
          </a:p>
        </p:txBody>
      </p:sp>
      <p:sp>
        <p:nvSpPr>
          <p:cNvPr id="7" name="Rettangolo 6"/>
          <p:cNvSpPr/>
          <p:nvPr/>
        </p:nvSpPr>
        <p:spPr>
          <a:xfrm>
            <a:off x="4667003" y="617517"/>
            <a:ext cx="35032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/>
              <a:t>3) tappa: </a:t>
            </a:r>
            <a:r>
              <a:rPr lang="it-IT" sz="1600" dirty="0"/>
              <a:t>Dopo la sosta per il pranzo, riprende il giro.</a:t>
            </a:r>
          </a:p>
          <a:p>
            <a:r>
              <a:rPr lang="it-IT" sz="1600" dirty="0"/>
              <a:t>Misurato il percorso</a:t>
            </a:r>
            <a:r>
              <a:rPr lang="it-IT" sz="1600" dirty="0" smtClean="0"/>
              <a:t>?</a:t>
            </a:r>
          </a:p>
          <a:p>
            <a:endParaRPr lang="it-IT" sz="1600" dirty="0"/>
          </a:p>
          <a:p>
            <a:r>
              <a:rPr lang="it-IT" sz="1600" dirty="0"/>
              <a:t>Spostatevi adesso nel quadrante </a:t>
            </a:r>
            <a:r>
              <a:rPr lang="it-IT" sz="1600" b="1" dirty="0"/>
              <a:t>B9</a:t>
            </a:r>
            <a:r>
              <a:rPr lang="it-IT" sz="1600" dirty="0"/>
              <a:t>, farete un’interessante visita alla Sala …..(scegliete voi</a:t>
            </a:r>
            <a:r>
              <a:rPr lang="it-IT" sz="1600" dirty="0" smtClean="0"/>
              <a:t>)</a:t>
            </a:r>
          </a:p>
          <a:p>
            <a:r>
              <a:rPr lang="it-IT" sz="1600" dirty="0" smtClean="0"/>
              <a:t>Ricordatevi </a:t>
            </a:r>
            <a:r>
              <a:rPr lang="it-IT" sz="1600" dirty="0"/>
              <a:t>di misurare sempre il percorso sulla cartina e alla fine rispondete sul vostro foglio:</a:t>
            </a:r>
          </a:p>
          <a:p>
            <a:r>
              <a:rPr lang="it-IT" sz="1600" b="1" dirty="0"/>
              <a:t>La piantina è in scala </a:t>
            </a:r>
            <a:r>
              <a:rPr lang="it-IT" sz="1600" b="1" dirty="0" smtClean="0"/>
              <a:t>1:6000</a:t>
            </a:r>
            <a:endParaRPr lang="it-IT" sz="1600" dirty="0"/>
          </a:p>
          <a:p>
            <a:r>
              <a:rPr lang="it-IT" sz="1600" b="1" dirty="0"/>
              <a:t>Se l’itinerario l’aveste fatto realmente, quanti metri avreste percorso?</a:t>
            </a:r>
            <a:endParaRPr lang="it-IT" sz="1600" dirty="0"/>
          </a:p>
          <a:p>
            <a:r>
              <a:rPr lang="it-IT" sz="16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68353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/>
          <p:cNvSpPr/>
          <p:nvPr/>
        </p:nvSpPr>
        <p:spPr>
          <a:xfrm>
            <a:off x="855023" y="819743"/>
            <a:ext cx="740426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i="1" dirty="0"/>
              <a:t>S</a:t>
            </a:r>
            <a:r>
              <a:rPr lang="it-IT" sz="2000" b="1" i="1" dirty="0" smtClean="0"/>
              <a:t>celta </a:t>
            </a:r>
            <a:r>
              <a:rPr lang="it-IT" sz="2000" b="1" i="1" dirty="0"/>
              <a:t>delle </a:t>
            </a:r>
            <a:r>
              <a:rPr lang="it-IT" sz="2000" b="1" i="1" dirty="0" smtClean="0"/>
              <a:t>modalità di lavoro</a:t>
            </a:r>
            <a:endParaRPr lang="it-IT" sz="2000" b="1" dirty="0"/>
          </a:p>
          <a:p>
            <a:pPr algn="ctr"/>
            <a:r>
              <a:rPr lang="it-IT" sz="2000" dirty="0"/>
              <a:t>Importante il lavoro di </a:t>
            </a:r>
            <a:r>
              <a:rPr lang="it-IT" sz="2000" dirty="0" smtClean="0"/>
              <a:t>squadra </a:t>
            </a:r>
            <a:r>
              <a:rPr lang="it-IT" sz="2000" dirty="0"/>
              <a:t>per gestire bene il tempo importante la suddivisione dei ruoli all’interno del </a:t>
            </a:r>
            <a:r>
              <a:rPr lang="it-IT" sz="2000" dirty="0" smtClean="0"/>
              <a:t>gruppo.</a:t>
            </a:r>
          </a:p>
          <a:p>
            <a:pPr algn="ctr"/>
            <a:endParaRPr lang="it-IT" sz="2000" dirty="0" smtClean="0"/>
          </a:p>
          <a:p>
            <a:pPr algn="ctr"/>
            <a:r>
              <a:rPr lang="it-IT" sz="2000" b="1" i="1" dirty="0"/>
              <a:t>M</a:t>
            </a:r>
            <a:r>
              <a:rPr lang="it-IT" sz="2000" b="1" i="1" dirty="0" smtClean="0"/>
              <a:t>otivazione </a:t>
            </a:r>
            <a:r>
              <a:rPr lang="it-IT" sz="2000" b="1" i="1" dirty="0"/>
              <a:t>della scelta delle attività, dei materiali e delle </a:t>
            </a:r>
            <a:r>
              <a:rPr lang="it-IT" sz="2000" b="1" i="1" dirty="0" smtClean="0"/>
              <a:t>modalità.</a:t>
            </a:r>
            <a:endParaRPr lang="it-IT" sz="2000" b="1" dirty="0"/>
          </a:p>
          <a:p>
            <a:pPr algn="ctr"/>
            <a:r>
              <a:rPr lang="it-IT" sz="2000" dirty="0"/>
              <a:t>La precisazione è funzionale a rafforzare l’autostima di ciascuno all’interno di un gruppo e per renderli responsabili nelle scelte che andranno a effettuare</a:t>
            </a:r>
          </a:p>
        </p:txBody>
      </p:sp>
    </p:spTree>
    <p:extLst>
      <p:ext uri="{BB962C8B-B14F-4D97-AF65-F5344CB8AC3E}">
        <p14:creationId xmlns:p14="http://schemas.microsoft.com/office/powerpoint/2010/main" val="2089266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926275" y="1017479"/>
            <a:ext cx="7160821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/>
              <a:t>Che cosa osservare della lezione </a:t>
            </a:r>
            <a:r>
              <a:rPr lang="it-IT" sz="2000" b="1" dirty="0" smtClean="0"/>
              <a:t>? </a:t>
            </a:r>
            <a:endParaRPr lang="it-IT" sz="2000" dirty="0"/>
          </a:p>
          <a:p>
            <a:pPr algn="ctr"/>
            <a:r>
              <a:rPr lang="it-IT" sz="2000" dirty="0"/>
              <a:t>Il metodo di lavoro all’interno dei gruppi</a:t>
            </a:r>
            <a:r>
              <a:rPr lang="it-IT" sz="2000" dirty="0" smtClean="0"/>
              <a:t>.</a:t>
            </a:r>
          </a:p>
          <a:p>
            <a:pPr algn="ctr"/>
            <a:endParaRPr lang="it-IT" sz="2000" dirty="0"/>
          </a:p>
          <a:p>
            <a:pPr algn="ctr"/>
            <a:r>
              <a:rPr lang="it-IT" sz="2000" dirty="0"/>
              <a:t> </a:t>
            </a:r>
          </a:p>
          <a:p>
            <a:pPr algn="ctr"/>
            <a:r>
              <a:rPr lang="it-IT" sz="2000" b="1" dirty="0"/>
              <a:t>Quali indicatori </a:t>
            </a:r>
            <a:r>
              <a:rPr lang="it-IT" sz="2000" b="1" dirty="0" smtClean="0"/>
              <a:t>comportamentali?</a:t>
            </a:r>
            <a:endParaRPr lang="it-IT" sz="2000" dirty="0"/>
          </a:p>
          <a:p>
            <a:pPr algn="ctr"/>
            <a:r>
              <a:rPr lang="it-IT" sz="2000" dirty="0"/>
              <a:t> </a:t>
            </a:r>
          </a:p>
          <a:p>
            <a:pPr algn="ctr"/>
            <a:r>
              <a:rPr lang="it-IT" sz="2000" dirty="0"/>
              <a:t>L’uso degli strumenti; l’orientamento della carta; disposizione degli elementi del gruppo; coerenza del risultato con il contesto reale, uso</a:t>
            </a:r>
          </a:p>
          <a:p>
            <a:pPr algn="ctr"/>
            <a:r>
              <a:rPr lang="it-IT" sz="2000" dirty="0"/>
              <a:t>delle unità di misura nella scrittura.</a:t>
            </a:r>
          </a:p>
          <a:p>
            <a:pPr algn="ctr"/>
            <a:r>
              <a:rPr lang="it-IT" sz="20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54153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59341" y="2225501"/>
            <a:ext cx="82253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it-IT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E</a:t>
            </a:r>
            <a:r>
              <a:rPr lang="it-IT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sercizi propedeutici….</a:t>
            </a:r>
            <a:endParaRPr lang="it-IT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1785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ntina da disegno">
  <a:themeElements>
    <a:clrScheme name="Puntina da disegno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ntina da disegno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ntina da disegn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200</TotalTime>
  <Words>703</Words>
  <Application>Microsoft Office PowerPoint</Application>
  <PresentationFormat>Presentazione su schermo (16:9)</PresentationFormat>
  <Paragraphs>136</Paragraphs>
  <Slides>25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25</vt:i4>
      </vt:variant>
    </vt:vector>
  </HeadingPairs>
  <TitlesOfParts>
    <vt:vector size="27" baseType="lpstr">
      <vt:lpstr>Puntina da disegno</vt:lpstr>
      <vt:lpstr>Tema di Office</vt:lpstr>
      <vt:lpstr>Caccia al percorso</vt:lpstr>
      <vt:lpstr>  Gruppo di lavoro: Insegnanti di scuola primaria e di scuola secondaria di primo grado in un’ottica di continuità verticale, tutor formatori.</vt:lpstr>
      <vt:lpstr>Presentazione standard di PowerPoint</vt:lpstr>
      <vt:lpstr>Attività nella classe 5° - scuola primaria</vt:lpstr>
      <vt:lpstr>Attività nella classe 1°- scuola secondaria di primo grado.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Osservazione: rispetto al lavoro di gruppo</vt:lpstr>
      <vt:lpstr>Presentazione standard di PowerPoint</vt:lpstr>
      <vt:lpstr>Presentazione standard di PowerPoint</vt:lpstr>
      <vt:lpstr>Presentazione standard di PowerPoint</vt:lpstr>
      <vt:lpstr>Domande rivolte agli alunni: 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Titolo</dc:title>
  <dc:creator>loretta maffoni</dc:creator>
  <cp:lastModifiedBy>maria butà</cp:lastModifiedBy>
  <cp:revision>22</cp:revision>
  <dcterms:modified xsi:type="dcterms:W3CDTF">2017-06-27T20:19:06Z</dcterms:modified>
</cp:coreProperties>
</file>